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59"/>
  </p:notesMasterIdLst>
  <p:sldIdLst>
    <p:sldId id="256" r:id="rId2"/>
    <p:sldId id="258" r:id="rId3"/>
    <p:sldId id="257" r:id="rId4"/>
    <p:sldId id="259" r:id="rId5"/>
    <p:sldId id="314" r:id="rId6"/>
    <p:sldId id="263" r:id="rId7"/>
    <p:sldId id="315" r:id="rId8"/>
    <p:sldId id="316" r:id="rId9"/>
    <p:sldId id="262" r:id="rId10"/>
    <p:sldId id="265" r:id="rId11"/>
    <p:sldId id="318" r:id="rId12"/>
    <p:sldId id="287" r:id="rId13"/>
    <p:sldId id="313" r:id="rId14"/>
    <p:sldId id="279" r:id="rId15"/>
    <p:sldId id="310" r:id="rId16"/>
    <p:sldId id="261" r:id="rId17"/>
    <p:sldId id="319" r:id="rId18"/>
    <p:sldId id="281" r:id="rId19"/>
    <p:sldId id="277" r:id="rId20"/>
    <p:sldId id="311" r:id="rId21"/>
    <p:sldId id="304" r:id="rId22"/>
    <p:sldId id="285" r:id="rId23"/>
    <p:sldId id="295" r:id="rId24"/>
    <p:sldId id="307" r:id="rId25"/>
    <p:sldId id="300" r:id="rId26"/>
    <p:sldId id="326" r:id="rId27"/>
    <p:sldId id="308" r:id="rId28"/>
    <p:sldId id="301" r:id="rId29"/>
    <p:sldId id="325" r:id="rId30"/>
    <p:sldId id="323" r:id="rId31"/>
    <p:sldId id="324" r:id="rId32"/>
    <p:sldId id="327" r:id="rId33"/>
    <p:sldId id="312" r:id="rId34"/>
    <p:sldId id="296" r:id="rId35"/>
    <p:sldId id="275" r:id="rId36"/>
    <p:sldId id="289" r:id="rId37"/>
    <p:sldId id="306" r:id="rId38"/>
    <p:sldId id="278" r:id="rId39"/>
    <p:sldId id="266" r:id="rId40"/>
    <p:sldId id="286" r:id="rId41"/>
    <p:sldId id="320" r:id="rId42"/>
    <p:sldId id="321" r:id="rId43"/>
    <p:sldId id="288" r:id="rId44"/>
    <p:sldId id="290" r:id="rId45"/>
    <p:sldId id="292" r:id="rId46"/>
    <p:sldId id="309" r:id="rId47"/>
    <p:sldId id="303" r:id="rId48"/>
    <p:sldId id="291" r:id="rId49"/>
    <p:sldId id="269" r:id="rId50"/>
    <p:sldId id="282" r:id="rId51"/>
    <p:sldId id="297" r:id="rId52"/>
    <p:sldId id="268" r:id="rId53"/>
    <p:sldId id="302" r:id="rId54"/>
    <p:sldId id="284" r:id="rId55"/>
    <p:sldId id="294" r:id="rId56"/>
    <p:sldId id="322" r:id="rId57"/>
    <p:sldId id="28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88" autoAdjust="0"/>
    <p:restoredTop sz="86479"/>
  </p:normalViewPr>
  <p:slideViewPr>
    <p:cSldViewPr snapToGrid="0">
      <p:cViewPr varScale="1">
        <p:scale>
          <a:sx n="90" d="100"/>
          <a:sy n="90" d="100"/>
        </p:scale>
        <p:origin x="84" y="66"/>
      </p:cViewPr>
      <p:guideLst/>
    </p:cSldViewPr>
  </p:slideViewPr>
  <p:outlineViewPr>
    <p:cViewPr>
      <p:scale>
        <a:sx n="33" d="100"/>
        <a:sy n="33" d="100"/>
      </p:scale>
      <p:origin x="0" y="-3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7002"/>
    </p:cViewPr>
  </p:sorterViewPr>
  <p:notesViewPr>
    <p:cSldViewPr snapToGrid="0">
      <p:cViewPr varScale="1">
        <p:scale>
          <a:sx n="93" d="100"/>
          <a:sy n="93" d="100"/>
        </p:scale>
        <p:origin x="23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43E91-35DE-4E2E-8482-D3748853D69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CD8EDD-FD5F-405C-BCCD-ECCBED3285CF}">
      <dgm:prSet/>
      <dgm:spPr/>
      <dgm:t>
        <a:bodyPr/>
        <a:lstStyle/>
        <a:p>
          <a:r>
            <a:rPr lang="en-US" b="1" dirty="0" err="1">
              <a:solidFill>
                <a:schemeClr val="accent6">
                  <a:lumMod val="75000"/>
                </a:schemeClr>
              </a:solidFill>
            </a:rPr>
            <a:t>Cidades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b="1" dirty="0" err="1">
              <a:solidFill>
                <a:schemeClr val="accent6">
                  <a:lumMod val="75000"/>
                </a:schemeClr>
              </a:solidFill>
            </a:rPr>
            <a:t>Digitais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dirty="0"/>
            <a:t>&gt; </a:t>
          </a:r>
          <a:r>
            <a:rPr lang="en-US" dirty="0" err="1">
              <a:latin typeface="+mj-lt"/>
            </a:rPr>
            <a:t>Representação</a:t>
          </a:r>
          <a:r>
            <a:rPr lang="en-US" dirty="0">
              <a:latin typeface="+mj-lt"/>
            </a:rPr>
            <a:t> das </a:t>
          </a:r>
          <a:r>
            <a:rPr lang="en-US" dirty="0" err="1">
              <a:latin typeface="+mj-lt"/>
            </a:rPr>
            <a:t>cidades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na</a:t>
          </a:r>
          <a:r>
            <a:rPr lang="en-US" dirty="0">
              <a:latin typeface="+mj-lt"/>
            </a:rPr>
            <a:t> web </a:t>
          </a:r>
          <a:r>
            <a:rPr lang="en-US" dirty="0" err="1">
              <a:latin typeface="+mj-lt"/>
            </a:rPr>
            <a:t>através</a:t>
          </a:r>
          <a:r>
            <a:rPr lang="en-US" dirty="0">
              <a:latin typeface="+mj-lt"/>
            </a:rPr>
            <a:t> de um portal de </a:t>
          </a:r>
          <a:r>
            <a:rPr lang="en-US" dirty="0" err="1">
              <a:latin typeface="+mj-lt"/>
            </a:rPr>
            <a:t>acesso</a:t>
          </a:r>
          <a:r>
            <a:rPr lang="en-US" dirty="0">
              <a:latin typeface="+mj-lt"/>
            </a:rPr>
            <a:t>.</a:t>
          </a:r>
        </a:p>
      </dgm:t>
    </dgm:pt>
    <dgm:pt modelId="{AC2FF5C2-2D06-4224-9793-3C00184BFE2F}" type="parTrans" cxnId="{91252456-2941-4765-868C-44DA9F212A84}">
      <dgm:prSet/>
      <dgm:spPr/>
      <dgm:t>
        <a:bodyPr/>
        <a:lstStyle/>
        <a:p>
          <a:endParaRPr lang="en-US"/>
        </a:p>
      </dgm:t>
    </dgm:pt>
    <dgm:pt modelId="{77DA6C90-0900-483B-8830-519EB64C30BA}" type="sibTrans" cxnId="{91252456-2941-4765-868C-44DA9F212A84}">
      <dgm:prSet/>
      <dgm:spPr/>
      <dgm:t>
        <a:bodyPr/>
        <a:lstStyle/>
        <a:p>
          <a:endParaRPr lang="en-US"/>
        </a:p>
      </dgm:t>
    </dgm:pt>
    <dgm:pt modelId="{7FEDE921-6F16-47FA-BB3C-4D956297EECF}">
      <dgm:prSet/>
      <dgm:spPr/>
      <dgm:t>
        <a:bodyPr/>
        <a:lstStyle/>
        <a:p>
          <a:r>
            <a:rPr lang="pt-BR" b="1" noProof="0" dirty="0">
              <a:solidFill>
                <a:schemeClr val="accent6">
                  <a:lumMod val="75000"/>
                </a:schemeClr>
              </a:solidFill>
            </a:rPr>
            <a:t>Cidades Virtuais </a:t>
          </a:r>
          <a:r>
            <a:rPr lang="pt-BR" noProof="0" dirty="0"/>
            <a:t>&gt; </a:t>
          </a:r>
          <a:r>
            <a:rPr lang="pt-BR" noProof="0" dirty="0">
              <a:latin typeface="+mj-lt"/>
            </a:rPr>
            <a:t>Vamos ter as nossas cidades no Metaverso?</a:t>
          </a:r>
          <a:r>
            <a:rPr lang="en-US" dirty="0">
              <a:latin typeface="+mj-lt"/>
            </a:rPr>
            <a:t> </a:t>
          </a:r>
          <a:endParaRPr lang="pt-BR" dirty="0">
            <a:latin typeface="+mj-lt"/>
          </a:endParaRPr>
        </a:p>
      </dgm:t>
    </dgm:pt>
    <dgm:pt modelId="{EDAF8F0A-F1E1-4BA8-8040-3EF5D9BC4A06}" type="parTrans" cxnId="{AC47F9C7-1183-4F89-8357-5EC20BB31E92}">
      <dgm:prSet/>
      <dgm:spPr/>
      <dgm:t>
        <a:bodyPr/>
        <a:lstStyle/>
        <a:p>
          <a:endParaRPr lang="pt-BR"/>
        </a:p>
      </dgm:t>
    </dgm:pt>
    <dgm:pt modelId="{175831E4-1684-4583-9795-925183BC1E48}" type="sibTrans" cxnId="{AC47F9C7-1183-4F89-8357-5EC20BB31E92}">
      <dgm:prSet/>
      <dgm:spPr/>
      <dgm:t>
        <a:bodyPr/>
        <a:lstStyle/>
        <a:p>
          <a:endParaRPr lang="pt-BR"/>
        </a:p>
      </dgm:t>
    </dgm:pt>
    <dgm:pt modelId="{079AB08A-93DB-421D-9E6C-7270CC64E924}">
      <dgm:prSet/>
      <dgm:spPr/>
      <dgm:t>
        <a:bodyPr/>
        <a:lstStyle/>
        <a:p>
          <a:r>
            <a:rPr lang="en-US" b="1" dirty="0" err="1">
              <a:solidFill>
                <a:schemeClr val="accent6">
                  <a:lumMod val="75000"/>
                </a:schemeClr>
              </a:solidFill>
            </a:rPr>
            <a:t>Cidades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b="1" dirty="0" err="1">
              <a:solidFill>
                <a:schemeClr val="accent6">
                  <a:lumMod val="75000"/>
                </a:schemeClr>
              </a:solidFill>
            </a:rPr>
            <a:t>Persuasivas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dirty="0"/>
            <a:t>&gt; </a:t>
          </a:r>
          <a:r>
            <a:rPr lang="en-US" dirty="0" err="1">
              <a:latin typeface="+mj-lt"/>
            </a:rPr>
            <a:t>Tecnologias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persuasivas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aplicadas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sa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cidades</a:t>
          </a:r>
          <a:r>
            <a:rPr lang="en-US" dirty="0">
              <a:latin typeface="+mj-lt"/>
            </a:rPr>
            <a:t> para </a:t>
          </a:r>
          <a:r>
            <a:rPr lang="en-US" dirty="0" err="1">
              <a:latin typeface="+mj-lt"/>
            </a:rPr>
            <a:t>melhorar</a:t>
          </a:r>
          <a:r>
            <a:rPr lang="en-US" dirty="0">
              <a:latin typeface="+mj-lt"/>
            </a:rPr>
            <a:t> a </a:t>
          </a:r>
          <a:r>
            <a:rPr lang="en-US" dirty="0" err="1">
              <a:latin typeface="+mj-lt"/>
            </a:rPr>
            <a:t>qualidade</a:t>
          </a:r>
          <a:r>
            <a:rPr lang="en-US" dirty="0">
              <a:latin typeface="+mj-lt"/>
            </a:rPr>
            <a:t> de </a:t>
          </a:r>
          <a:r>
            <a:rPr lang="en-US" dirty="0" err="1">
              <a:latin typeface="+mj-lt"/>
            </a:rPr>
            <a:t>vida</a:t>
          </a:r>
          <a:r>
            <a:rPr lang="en-US" dirty="0">
              <a:latin typeface="+mj-lt"/>
            </a:rPr>
            <a:t>.</a:t>
          </a:r>
          <a:endParaRPr lang="pt-BR" dirty="0">
            <a:latin typeface="+mj-lt"/>
          </a:endParaRPr>
        </a:p>
      </dgm:t>
    </dgm:pt>
    <dgm:pt modelId="{702697E0-2D1B-4A6D-95DB-96A5D1FAD872}" type="parTrans" cxnId="{49E6B67E-3251-4CD5-9B2D-D7950741AFCC}">
      <dgm:prSet/>
      <dgm:spPr/>
      <dgm:t>
        <a:bodyPr/>
        <a:lstStyle/>
        <a:p>
          <a:endParaRPr lang="pt-BR"/>
        </a:p>
      </dgm:t>
    </dgm:pt>
    <dgm:pt modelId="{C6D9AE39-B8D9-48FD-81EA-B06743371416}" type="sibTrans" cxnId="{49E6B67E-3251-4CD5-9B2D-D7950741AFCC}">
      <dgm:prSet/>
      <dgm:spPr/>
      <dgm:t>
        <a:bodyPr/>
        <a:lstStyle/>
        <a:p>
          <a:endParaRPr lang="pt-BR"/>
        </a:p>
      </dgm:t>
    </dgm:pt>
    <dgm:pt modelId="{82F448B5-8244-4C39-8146-9CB34CC82982}" type="pres">
      <dgm:prSet presAssocID="{8B243E91-35DE-4E2E-8482-D3748853D69C}" presName="vert0" presStyleCnt="0">
        <dgm:presLayoutVars>
          <dgm:dir/>
          <dgm:animOne val="branch"/>
          <dgm:animLvl val="lvl"/>
        </dgm:presLayoutVars>
      </dgm:prSet>
      <dgm:spPr/>
    </dgm:pt>
    <dgm:pt modelId="{A7A9896F-11A4-4047-8FA1-BD640480D441}" type="pres">
      <dgm:prSet presAssocID="{F4CD8EDD-FD5F-405C-BCCD-ECCBED3285CF}" presName="thickLine" presStyleLbl="alignNode1" presStyleIdx="0" presStyleCnt="3"/>
      <dgm:spPr/>
    </dgm:pt>
    <dgm:pt modelId="{41441BDE-C1FD-413F-932E-AB88CCE06692}" type="pres">
      <dgm:prSet presAssocID="{F4CD8EDD-FD5F-405C-BCCD-ECCBED3285CF}" presName="horz1" presStyleCnt="0"/>
      <dgm:spPr/>
    </dgm:pt>
    <dgm:pt modelId="{8F737DDE-F8CC-4806-B275-E8CD29C6E556}" type="pres">
      <dgm:prSet presAssocID="{F4CD8EDD-FD5F-405C-BCCD-ECCBED3285CF}" presName="tx1" presStyleLbl="revTx" presStyleIdx="0" presStyleCnt="3"/>
      <dgm:spPr/>
    </dgm:pt>
    <dgm:pt modelId="{84245EBB-68D2-48DE-8DB9-59594781DA51}" type="pres">
      <dgm:prSet presAssocID="{F4CD8EDD-FD5F-405C-BCCD-ECCBED3285CF}" presName="vert1" presStyleCnt="0"/>
      <dgm:spPr/>
    </dgm:pt>
    <dgm:pt modelId="{F202745C-C26C-4948-A428-CAB4A8982306}" type="pres">
      <dgm:prSet presAssocID="{7FEDE921-6F16-47FA-BB3C-4D956297EECF}" presName="thickLine" presStyleLbl="alignNode1" presStyleIdx="1" presStyleCnt="3"/>
      <dgm:spPr/>
    </dgm:pt>
    <dgm:pt modelId="{79C91952-990B-4B41-A161-A8AAC035300F}" type="pres">
      <dgm:prSet presAssocID="{7FEDE921-6F16-47FA-BB3C-4D956297EECF}" presName="horz1" presStyleCnt="0"/>
      <dgm:spPr/>
    </dgm:pt>
    <dgm:pt modelId="{9BF86B16-523C-43AA-B9A7-73A4CFB9F637}" type="pres">
      <dgm:prSet presAssocID="{7FEDE921-6F16-47FA-BB3C-4D956297EECF}" presName="tx1" presStyleLbl="revTx" presStyleIdx="1" presStyleCnt="3"/>
      <dgm:spPr/>
    </dgm:pt>
    <dgm:pt modelId="{FFC7CBA4-6C43-4905-A23C-B31A08937DCD}" type="pres">
      <dgm:prSet presAssocID="{7FEDE921-6F16-47FA-BB3C-4D956297EECF}" presName="vert1" presStyleCnt="0"/>
      <dgm:spPr/>
    </dgm:pt>
    <dgm:pt modelId="{6F31D2CB-4091-400B-B4DD-D3D704B70CC2}" type="pres">
      <dgm:prSet presAssocID="{079AB08A-93DB-421D-9E6C-7270CC64E924}" presName="thickLine" presStyleLbl="alignNode1" presStyleIdx="2" presStyleCnt="3"/>
      <dgm:spPr/>
    </dgm:pt>
    <dgm:pt modelId="{EEAE72E2-516C-4CDB-8A81-8E83CC698180}" type="pres">
      <dgm:prSet presAssocID="{079AB08A-93DB-421D-9E6C-7270CC64E924}" presName="horz1" presStyleCnt="0"/>
      <dgm:spPr/>
    </dgm:pt>
    <dgm:pt modelId="{59815BC7-0336-435C-9261-4A067DB8F517}" type="pres">
      <dgm:prSet presAssocID="{079AB08A-93DB-421D-9E6C-7270CC64E924}" presName="tx1" presStyleLbl="revTx" presStyleIdx="2" presStyleCnt="3"/>
      <dgm:spPr/>
    </dgm:pt>
    <dgm:pt modelId="{6FA909E2-C4EE-483C-9F77-34E099DF8B54}" type="pres">
      <dgm:prSet presAssocID="{079AB08A-93DB-421D-9E6C-7270CC64E924}" presName="vert1" presStyleCnt="0"/>
      <dgm:spPr/>
    </dgm:pt>
  </dgm:ptLst>
  <dgm:cxnLst>
    <dgm:cxn modelId="{8DB0F22D-E728-43AC-A6F6-CB84A4DACB6B}" type="presOf" srcId="{079AB08A-93DB-421D-9E6C-7270CC64E924}" destId="{59815BC7-0336-435C-9261-4A067DB8F517}" srcOrd="0" destOrd="0" presId="urn:microsoft.com/office/officeart/2008/layout/LinedList"/>
    <dgm:cxn modelId="{D50AB843-9265-443B-B401-35B51E081DC3}" type="presOf" srcId="{7FEDE921-6F16-47FA-BB3C-4D956297EECF}" destId="{9BF86B16-523C-43AA-B9A7-73A4CFB9F637}" srcOrd="0" destOrd="0" presId="urn:microsoft.com/office/officeart/2008/layout/LinedList"/>
    <dgm:cxn modelId="{A2B0D666-B17B-4C36-86B2-7F5FAD3DAFD9}" type="presOf" srcId="{8B243E91-35DE-4E2E-8482-D3748853D69C}" destId="{82F448B5-8244-4C39-8146-9CB34CC82982}" srcOrd="0" destOrd="0" presId="urn:microsoft.com/office/officeart/2008/layout/LinedList"/>
    <dgm:cxn modelId="{91252456-2941-4765-868C-44DA9F212A84}" srcId="{8B243E91-35DE-4E2E-8482-D3748853D69C}" destId="{F4CD8EDD-FD5F-405C-BCCD-ECCBED3285CF}" srcOrd="0" destOrd="0" parTransId="{AC2FF5C2-2D06-4224-9793-3C00184BFE2F}" sibTransId="{77DA6C90-0900-483B-8830-519EB64C30BA}"/>
    <dgm:cxn modelId="{49E6B67E-3251-4CD5-9B2D-D7950741AFCC}" srcId="{8B243E91-35DE-4E2E-8482-D3748853D69C}" destId="{079AB08A-93DB-421D-9E6C-7270CC64E924}" srcOrd="2" destOrd="0" parTransId="{702697E0-2D1B-4A6D-95DB-96A5D1FAD872}" sibTransId="{C6D9AE39-B8D9-48FD-81EA-B06743371416}"/>
    <dgm:cxn modelId="{AC47F9C7-1183-4F89-8357-5EC20BB31E92}" srcId="{8B243E91-35DE-4E2E-8482-D3748853D69C}" destId="{7FEDE921-6F16-47FA-BB3C-4D956297EECF}" srcOrd="1" destOrd="0" parTransId="{EDAF8F0A-F1E1-4BA8-8040-3EF5D9BC4A06}" sibTransId="{175831E4-1684-4583-9795-925183BC1E48}"/>
    <dgm:cxn modelId="{6836BDF5-566D-4628-A346-DE06D037D415}" type="presOf" srcId="{F4CD8EDD-FD5F-405C-BCCD-ECCBED3285CF}" destId="{8F737DDE-F8CC-4806-B275-E8CD29C6E556}" srcOrd="0" destOrd="0" presId="urn:microsoft.com/office/officeart/2008/layout/LinedList"/>
    <dgm:cxn modelId="{EB67CE00-7A76-4C45-9156-977716AFDEFF}" type="presParOf" srcId="{82F448B5-8244-4C39-8146-9CB34CC82982}" destId="{A7A9896F-11A4-4047-8FA1-BD640480D441}" srcOrd="0" destOrd="0" presId="urn:microsoft.com/office/officeart/2008/layout/LinedList"/>
    <dgm:cxn modelId="{5AB25011-85D4-4AF1-8CF6-F2C7D389FC29}" type="presParOf" srcId="{82F448B5-8244-4C39-8146-9CB34CC82982}" destId="{41441BDE-C1FD-413F-932E-AB88CCE06692}" srcOrd="1" destOrd="0" presId="urn:microsoft.com/office/officeart/2008/layout/LinedList"/>
    <dgm:cxn modelId="{C40B2FBC-E83F-4684-B742-7E991B75C062}" type="presParOf" srcId="{41441BDE-C1FD-413F-932E-AB88CCE06692}" destId="{8F737DDE-F8CC-4806-B275-E8CD29C6E556}" srcOrd="0" destOrd="0" presId="urn:microsoft.com/office/officeart/2008/layout/LinedList"/>
    <dgm:cxn modelId="{93E3EEED-B183-484F-9924-4C0DD815B622}" type="presParOf" srcId="{41441BDE-C1FD-413F-932E-AB88CCE06692}" destId="{84245EBB-68D2-48DE-8DB9-59594781DA51}" srcOrd="1" destOrd="0" presId="urn:microsoft.com/office/officeart/2008/layout/LinedList"/>
    <dgm:cxn modelId="{4982B84D-02A5-454D-8313-E70504597B88}" type="presParOf" srcId="{82F448B5-8244-4C39-8146-9CB34CC82982}" destId="{F202745C-C26C-4948-A428-CAB4A8982306}" srcOrd="2" destOrd="0" presId="urn:microsoft.com/office/officeart/2008/layout/LinedList"/>
    <dgm:cxn modelId="{A5E4C132-68A6-44D9-A77D-A6989BB2A0BD}" type="presParOf" srcId="{82F448B5-8244-4C39-8146-9CB34CC82982}" destId="{79C91952-990B-4B41-A161-A8AAC035300F}" srcOrd="3" destOrd="0" presId="urn:microsoft.com/office/officeart/2008/layout/LinedList"/>
    <dgm:cxn modelId="{4E1EC626-DFB7-4A5B-84FB-EF33446565C7}" type="presParOf" srcId="{79C91952-990B-4B41-A161-A8AAC035300F}" destId="{9BF86B16-523C-43AA-B9A7-73A4CFB9F637}" srcOrd="0" destOrd="0" presId="urn:microsoft.com/office/officeart/2008/layout/LinedList"/>
    <dgm:cxn modelId="{7C1CB57B-56FC-40FC-8CF3-1B0EA7635AB1}" type="presParOf" srcId="{79C91952-990B-4B41-A161-A8AAC035300F}" destId="{FFC7CBA4-6C43-4905-A23C-B31A08937DCD}" srcOrd="1" destOrd="0" presId="urn:microsoft.com/office/officeart/2008/layout/LinedList"/>
    <dgm:cxn modelId="{8181143E-606D-44F0-AC10-BAA63B987C07}" type="presParOf" srcId="{82F448B5-8244-4C39-8146-9CB34CC82982}" destId="{6F31D2CB-4091-400B-B4DD-D3D704B70CC2}" srcOrd="4" destOrd="0" presId="urn:microsoft.com/office/officeart/2008/layout/LinedList"/>
    <dgm:cxn modelId="{E8909CC2-265B-4E6F-95FF-DB88965FF64A}" type="presParOf" srcId="{82F448B5-8244-4C39-8146-9CB34CC82982}" destId="{EEAE72E2-516C-4CDB-8A81-8E83CC698180}" srcOrd="5" destOrd="0" presId="urn:microsoft.com/office/officeart/2008/layout/LinedList"/>
    <dgm:cxn modelId="{15DF8EAA-75F4-4474-AB69-1FC4DFB08B0C}" type="presParOf" srcId="{EEAE72E2-516C-4CDB-8A81-8E83CC698180}" destId="{59815BC7-0336-435C-9261-4A067DB8F517}" srcOrd="0" destOrd="0" presId="urn:microsoft.com/office/officeart/2008/layout/LinedList"/>
    <dgm:cxn modelId="{66E0D5C4-D3F3-4588-B3CB-71BB555780B6}" type="presParOf" srcId="{EEAE72E2-516C-4CDB-8A81-8E83CC698180}" destId="{6FA909E2-C4EE-483C-9F77-34E099DF8B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896F-11A4-4047-8FA1-BD640480D441}">
      <dsp:nvSpPr>
        <dsp:cNvPr id="0" name=""/>
        <dsp:cNvSpPr/>
      </dsp:nvSpPr>
      <dsp:spPr>
        <a:xfrm>
          <a:off x="0" y="2703"/>
          <a:ext cx="723918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37DDE-F8CC-4806-B275-E8CD29C6E556}">
      <dsp:nvSpPr>
        <dsp:cNvPr id="0" name=""/>
        <dsp:cNvSpPr/>
      </dsp:nvSpPr>
      <dsp:spPr>
        <a:xfrm>
          <a:off x="0" y="2703"/>
          <a:ext cx="723918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 err="1">
              <a:solidFill>
                <a:schemeClr val="accent6">
                  <a:lumMod val="75000"/>
                </a:schemeClr>
              </a:solidFill>
            </a:rPr>
            <a:t>Cidades</a:t>
          </a:r>
          <a:r>
            <a:rPr lang="en-US" sz="3700" b="1" kern="1200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sz="3700" b="1" kern="1200" dirty="0" err="1">
              <a:solidFill>
                <a:schemeClr val="accent6">
                  <a:lumMod val="75000"/>
                </a:schemeClr>
              </a:solidFill>
            </a:rPr>
            <a:t>Digitais</a:t>
          </a:r>
          <a:r>
            <a:rPr lang="en-US" sz="3700" b="1" kern="1200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sz="3700" kern="1200" dirty="0"/>
            <a:t>&gt; </a:t>
          </a:r>
          <a:r>
            <a:rPr lang="en-US" sz="3700" kern="1200" dirty="0" err="1">
              <a:latin typeface="+mj-lt"/>
            </a:rPr>
            <a:t>Representação</a:t>
          </a:r>
          <a:r>
            <a:rPr lang="en-US" sz="3700" kern="1200" dirty="0">
              <a:latin typeface="+mj-lt"/>
            </a:rPr>
            <a:t> das </a:t>
          </a:r>
          <a:r>
            <a:rPr lang="en-US" sz="3700" kern="1200" dirty="0" err="1">
              <a:latin typeface="+mj-lt"/>
            </a:rPr>
            <a:t>cidades</a:t>
          </a:r>
          <a:r>
            <a:rPr lang="en-US" sz="3700" kern="1200" dirty="0">
              <a:latin typeface="+mj-lt"/>
            </a:rPr>
            <a:t> </a:t>
          </a:r>
          <a:r>
            <a:rPr lang="en-US" sz="3700" kern="1200" dirty="0" err="1">
              <a:latin typeface="+mj-lt"/>
            </a:rPr>
            <a:t>na</a:t>
          </a:r>
          <a:r>
            <a:rPr lang="en-US" sz="3700" kern="1200" dirty="0">
              <a:latin typeface="+mj-lt"/>
            </a:rPr>
            <a:t> web </a:t>
          </a:r>
          <a:r>
            <a:rPr lang="en-US" sz="3700" kern="1200" dirty="0" err="1">
              <a:latin typeface="+mj-lt"/>
            </a:rPr>
            <a:t>através</a:t>
          </a:r>
          <a:r>
            <a:rPr lang="en-US" sz="3700" kern="1200" dirty="0">
              <a:latin typeface="+mj-lt"/>
            </a:rPr>
            <a:t> de um portal de </a:t>
          </a:r>
          <a:r>
            <a:rPr lang="en-US" sz="3700" kern="1200" dirty="0" err="1">
              <a:latin typeface="+mj-lt"/>
            </a:rPr>
            <a:t>acesso</a:t>
          </a:r>
          <a:r>
            <a:rPr lang="en-US" sz="3700" kern="1200" dirty="0">
              <a:latin typeface="+mj-lt"/>
            </a:rPr>
            <a:t>.</a:t>
          </a:r>
        </a:p>
      </dsp:txBody>
      <dsp:txXfrm>
        <a:off x="0" y="2703"/>
        <a:ext cx="7239182" cy="1843578"/>
      </dsp:txXfrm>
    </dsp:sp>
    <dsp:sp modelId="{F202745C-C26C-4948-A428-CAB4A8982306}">
      <dsp:nvSpPr>
        <dsp:cNvPr id="0" name=""/>
        <dsp:cNvSpPr/>
      </dsp:nvSpPr>
      <dsp:spPr>
        <a:xfrm>
          <a:off x="0" y="1846281"/>
          <a:ext cx="723918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86B16-523C-43AA-B9A7-73A4CFB9F637}">
      <dsp:nvSpPr>
        <dsp:cNvPr id="0" name=""/>
        <dsp:cNvSpPr/>
      </dsp:nvSpPr>
      <dsp:spPr>
        <a:xfrm>
          <a:off x="0" y="1846281"/>
          <a:ext cx="723918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700" b="1" kern="1200" noProof="0" dirty="0">
              <a:solidFill>
                <a:schemeClr val="accent6">
                  <a:lumMod val="75000"/>
                </a:schemeClr>
              </a:solidFill>
            </a:rPr>
            <a:t>Cidades Virtuais </a:t>
          </a:r>
          <a:r>
            <a:rPr lang="pt-BR" sz="3700" kern="1200" noProof="0" dirty="0"/>
            <a:t>&gt; </a:t>
          </a:r>
          <a:r>
            <a:rPr lang="pt-BR" sz="3700" kern="1200" noProof="0" dirty="0">
              <a:latin typeface="+mj-lt"/>
            </a:rPr>
            <a:t>Vamos ter as nossas cidades no Metaverso?</a:t>
          </a:r>
          <a:r>
            <a:rPr lang="en-US" sz="3700" kern="1200" dirty="0">
              <a:latin typeface="+mj-lt"/>
            </a:rPr>
            <a:t> </a:t>
          </a:r>
          <a:endParaRPr lang="pt-BR" sz="3700" kern="1200" dirty="0">
            <a:latin typeface="+mj-lt"/>
          </a:endParaRPr>
        </a:p>
      </dsp:txBody>
      <dsp:txXfrm>
        <a:off x="0" y="1846281"/>
        <a:ext cx="7239182" cy="1843578"/>
      </dsp:txXfrm>
    </dsp:sp>
    <dsp:sp modelId="{6F31D2CB-4091-400B-B4DD-D3D704B70CC2}">
      <dsp:nvSpPr>
        <dsp:cNvPr id="0" name=""/>
        <dsp:cNvSpPr/>
      </dsp:nvSpPr>
      <dsp:spPr>
        <a:xfrm>
          <a:off x="0" y="3689859"/>
          <a:ext cx="723918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15BC7-0336-435C-9261-4A067DB8F517}">
      <dsp:nvSpPr>
        <dsp:cNvPr id="0" name=""/>
        <dsp:cNvSpPr/>
      </dsp:nvSpPr>
      <dsp:spPr>
        <a:xfrm>
          <a:off x="0" y="3689859"/>
          <a:ext cx="723918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 err="1">
              <a:solidFill>
                <a:schemeClr val="accent6">
                  <a:lumMod val="75000"/>
                </a:schemeClr>
              </a:solidFill>
            </a:rPr>
            <a:t>Cidades</a:t>
          </a:r>
          <a:r>
            <a:rPr lang="en-US" sz="3700" b="1" kern="1200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sz="3700" b="1" kern="1200" dirty="0" err="1">
              <a:solidFill>
                <a:schemeClr val="accent6">
                  <a:lumMod val="75000"/>
                </a:schemeClr>
              </a:solidFill>
            </a:rPr>
            <a:t>Persuasivas</a:t>
          </a:r>
          <a:r>
            <a:rPr lang="en-US" sz="3700" b="1" kern="1200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sz="3700" kern="1200" dirty="0"/>
            <a:t>&gt; </a:t>
          </a:r>
          <a:r>
            <a:rPr lang="en-US" sz="3700" kern="1200" dirty="0" err="1">
              <a:latin typeface="+mj-lt"/>
            </a:rPr>
            <a:t>Tecnologias</a:t>
          </a:r>
          <a:r>
            <a:rPr lang="en-US" sz="3700" kern="1200" dirty="0">
              <a:latin typeface="+mj-lt"/>
            </a:rPr>
            <a:t> </a:t>
          </a:r>
          <a:r>
            <a:rPr lang="en-US" sz="3700" kern="1200" dirty="0" err="1">
              <a:latin typeface="+mj-lt"/>
            </a:rPr>
            <a:t>persuasivas</a:t>
          </a:r>
          <a:r>
            <a:rPr lang="en-US" sz="3700" kern="1200" dirty="0">
              <a:latin typeface="+mj-lt"/>
            </a:rPr>
            <a:t> </a:t>
          </a:r>
          <a:r>
            <a:rPr lang="en-US" sz="3700" kern="1200" dirty="0" err="1">
              <a:latin typeface="+mj-lt"/>
            </a:rPr>
            <a:t>aplicadas</a:t>
          </a:r>
          <a:r>
            <a:rPr lang="en-US" sz="3700" kern="1200" dirty="0">
              <a:latin typeface="+mj-lt"/>
            </a:rPr>
            <a:t> </a:t>
          </a:r>
          <a:r>
            <a:rPr lang="en-US" sz="3700" kern="1200" dirty="0" err="1">
              <a:latin typeface="+mj-lt"/>
            </a:rPr>
            <a:t>sa</a:t>
          </a:r>
          <a:r>
            <a:rPr lang="en-US" sz="3700" kern="1200" dirty="0">
              <a:latin typeface="+mj-lt"/>
            </a:rPr>
            <a:t> </a:t>
          </a:r>
          <a:r>
            <a:rPr lang="en-US" sz="3700" kern="1200" dirty="0" err="1">
              <a:latin typeface="+mj-lt"/>
            </a:rPr>
            <a:t>cidades</a:t>
          </a:r>
          <a:r>
            <a:rPr lang="en-US" sz="3700" kern="1200" dirty="0">
              <a:latin typeface="+mj-lt"/>
            </a:rPr>
            <a:t> para </a:t>
          </a:r>
          <a:r>
            <a:rPr lang="en-US" sz="3700" kern="1200" dirty="0" err="1">
              <a:latin typeface="+mj-lt"/>
            </a:rPr>
            <a:t>melhorar</a:t>
          </a:r>
          <a:r>
            <a:rPr lang="en-US" sz="3700" kern="1200" dirty="0">
              <a:latin typeface="+mj-lt"/>
            </a:rPr>
            <a:t> a </a:t>
          </a:r>
          <a:r>
            <a:rPr lang="en-US" sz="3700" kern="1200" dirty="0" err="1">
              <a:latin typeface="+mj-lt"/>
            </a:rPr>
            <a:t>qualidade</a:t>
          </a:r>
          <a:r>
            <a:rPr lang="en-US" sz="3700" kern="1200" dirty="0">
              <a:latin typeface="+mj-lt"/>
            </a:rPr>
            <a:t> de </a:t>
          </a:r>
          <a:r>
            <a:rPr lang="en-US" sz="3700" kern="1200" dirty="0" err="1">
              <a:latin typeface="+mj-lt"/>
            </a:rPr>
            <a:t>vida</a:t>
          </a:r>
          <a:r>
            <a:rPr lang="en-US" sz="3700" kern="1200" dirty="0">
              <a:latin typeface="+mj-lt"/>
            </a:rPr>
            <a:t>.</a:t>
          </a:r>
          <a:endParaRPr lang="pt-BR" sz="3700" kern="1200" dirty="0">
            <a:latin typeface="+mj-lt"/>
          </a:endParaRPr>
        </a:p>
      </dsp:txBody>
      <dsp:txXfrm>
        <a:off x="0" y="3689859"/>
        <a:ext cx="723918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E280-0D95-4E4B-898E-EF8F3B4940EA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8C4E6-2F95-B242-B1BD-685EF7F6E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1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  <a:cs typeface="Calibri"/>
              </a:rPr>
              <a:t>https://www.linkedin.com/in/cquintella</a:t>
            </a:r>
          </a:p>
          <a:p>
            <a:r>
              <a:rPr lang="en-US" b="1" dirty="0">
                <a:solidFill>
                  <a:srgbClr val="FFFFFF"/>
                </a:solidFill>
                <a:cs typeface="Calibri"/>
              </a:rPr>
              <a:t>https://github.com/cquintella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152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2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541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396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mensagens de cidades inteligentes são em sua maioria </a:t>
            </a:r>
            <a:r>
              <a:rPr lang="pt-BR" dirty="0" err="1"/>
              <a:t>sensoes</a:t>
            </a:r>
            <a:r>
              <a:rPr lang="pt-BR" dirty="0"/>
              <a:t> e atuadores... mensagens fretes, algumas curtas e outras não. Mas elas </a:t>
            </a:r>
            <a:r>
              <a:rPr lang="pt-BR" dirty="0" err="1"/>
              <a:t>precsam</a:t>
            </a:r>
            <a:r>
              <a:rPr lang="pt-BR" dirty="0"/>
              <a:t> ser transmitidas </a:t>
            </a:r>
            <a:r>
              <a:rPr lang="pt-BR" dirty="0" err="1"/>
              <a:t>rapitamente</a:t>
            </a:r>
            <a:r>
              <a:rPr lang="pt-BR" dirty="0"/>
              <a:t>. </a:t>
            </a:r>
            <a:r>
              <a:rPr lang="pt-BR" dirty="0" err="1"/>
              <a:t>oprotocolos</a:t>
            </a:r>
            <a:r>
              <a:rPr lang="pt-BR" dirty="0"/>
              <a:t> precisam ser otimizados, baixo overhead e alta velocidade de resposta.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10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88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45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366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10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864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73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465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89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325" y="365126"/>
            <a:ext cx="3200400" cy="5811838"/>
          </a:xfrm>
        </p:spPr>
        <p:txBody>
          <a:bodyPr>
            <a:noAutofit/>
          </a:bodyPr>
          <a:lstStyle>
            <a:lvl1pPr>
              <a:defRPr sz="4400" b="1">
                <a:solidFill>
                  <a:schemeClr val="accent6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365126"/>
            <a:ext cx="7315199" cy="5811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1666A-10B2-A356-0CD3-1DEC586AF0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21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1512" y="5273749"/>
            <a:ext cx="8155398" cy="1647494"/>
          </a:xfrm>
          <a:prstGeom prst="rect">
            <a:avLst/>
          </a:prstGeom>
          <a:effectLst>
            <a:reflection stA="37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.org/en/climatechange/climate-solutions/cities-pollu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PdOZbyzbw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ecmundo.com.br/internet/7869-platooning-o-sistema-que-vai-revolucionar-o-jeito-de-viajar-de-carro.htm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ustainabilitymag.com/top10/top-10-smart-cities-around-the-world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youtu.be/xam456ehBcY?si=zgZlqoL8WsmO58J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center.ibm.com/id/1_hexx0d7g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logs.oracle.com/bigdata/post/why-data-lakes-need-a-data-catalog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scity.org/" TargetMode="External"/><Relationship Id="rId2" Type="http://schemas.openxmlformats.org/officeDocument/2006/relationships/hyperlink" Target="https://www.fiwar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kan.org/" TargetMode="External"/><Relationship Id="rId5" Type="http://schemas.openxmlformats.org/officeDocument/2006/relationships/hyperlink" Target="https://techcommunity.microsoft.com/t5/internet-of-things-blog/smart-cities-ontology-for-digital-twins/ba-p/2166585" TargetMode="External"/><Relationship Id="rId4" Type="http://schemas.openxmlformats.org/officeDocument/2006/relationships/hyperlink" Target="https://github.com/smart-data-models/SmartCities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186/s13174-021-00136-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Jeric%C3%B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%C3%87atalh%C3%B6y%C3%BCk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ctl/smart-connected-systems-division/iot-devices-and-infrastructure-group/smart-americaglobal-1" TargetMode="External"/><Relationship Id="rId2" Type="http://schemas.openxmlformats.org/officeDocument/2006/relationships/hyperlink" Target="https://pages.nist.gov/GCTC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cesjournal.org/article/a-city-is-not-a-computer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9/10/what-do-we-do-about-the-biases-in-ai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b7uMJkvS0o&amp;ab_channel=DamiLee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6GgaJWcbww?feature=oembed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obp/ui#iso:std:iso-iec:30141:en" TargetMode="External"/><Relationship Id="rId7" Type="http://schemas.openxmlformats.org/officeDocument/2006/relationships/hyperlink" Target="https://www.ieee-itsc2022.org/" TargetMode="External"/><Relationship Id="rId2" Type="http://schemas.openxmlformats.org/officeDocument/2006/relationships/hyperlink" Target="https://doi.org/10.6028/NIST.SP.1900-2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877050921024534" TargetMode="External"/><Relationship Id="rId5" Type="http://schemas.openxmlformats.org/officeDocument/2006/relationships/hyperlink" Target="https://www.iso.org/obp/ui#iso:std:iso-iec:20546:en" TargetMode="External"/><Relationship Id="rId4" Type="http://schemas.openxmlformats.org/officeDocument/2006/relationships/hyperlink" Target="https://www.iso.org/obp/ui#iso:std:iso-iec:17789:e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iesandglobalization.org/population-size-definition-of-megacitie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odamateria.com.br/indi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picture: travel, urban, water, river, road, sky, architecture ...">
            <a:extLst>
              <a:ext uri="{FF2B5EF4-FFF2-40B4-BE49-F238E27FC236}">
                <a16:creationId xmlns:a16="http://schemas.microsoft.com/office/drawing/2014/main" id="{7BCED08F-A4DD-A519-2619-15FCA3262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822" y="-636318"/>
            <a:ext cx="12236822" cy="7494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7326" y="4013076"/>
            <a:ext cx="7326775" cy="2387600"/>
          </a:xfrm>
          <a:solidFill>
            <a:schemeClr val="accent6">
              <a:alpha val="20000"/>
            </a:schemeClr>
          </a:solidFill>
          <a:effectLst>
            <a:softEdge rad="20320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9600" b="1" dirty="0">
                <a:solidFill>
                  <a:srgbClr val="FFFFFF"/>
                </a:solidFill>
                <a:latin typeface="Calibri"/>
                <a:cs typeface="Calibri Light"/>
              </a:rPr>
              <a:t>Smart Cities</a:t>
            </a:r>
            <a:br>
              <a:rPr lang="en-US" sz="9600" b="1" dirty="0">
                <a:solidFill>
                  <a:srgbClr val="FFFFFF"/>
                </a:solidFill>
                <a:latin typeface="Calibri"/>
                <a:cs typeface="Calibri Light"/>
              </a:rPr>
            </a:br>
            <a:r>
              <a:rPr lang="en-US" sz="4400" b="1" dirty="0">
                <a:solidFill>
                  <a:srgbClr val="FFFFFF"/>
                </a:solidFill>
                <a:cs typeface="Calibri"/>
              </a:rPr>
              <a:t>Carlos Alvaro de M. S. Quintella</a:t>
            </a:r>
            <a:endParaRPr lang="en-US" sz="9600" b="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0D26E-F2FE-1DE4-C37A-F9715D5D202A}"/>
              </a:ext>
            </a:extLst>
          </p:cNvPr>
          <p:cNvSpPr txBox="1"/>
          <p:nvPr/>
        </p:nvSpPr>
        <p:spPr>
          <a:xfrm>
            <a:off x="9694349" y="6200621"/>
            <a:ext cx="224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Outubro - 2022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E62F-BA65-C854-44C3-9B3800D2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1" y="266512"/>
            <a:ext cx="11418413" cy="1938472"/>
          </a:xfrm>
        </p:spPr>
        <p:txBody>
          <a:bodyPr>
            <a:normAutofit fontScale="90000"/>
          </a:bodyPr>
          <a:lstStyle/>
          <a:p>
            <a:pPr algn="ctr"/>
            <a:r>
              <a:rPr lang="pt-BR" sz="8800" b="1" dirty="0">
                <a:solidFill>
                  <a:schemeClr val="accent6"/>
                </a:solidFill>
                <a:latin typeface="Calibri"/>
                <a:cs typeface="Calibri Light"/>
              </a:rPr>
              <a:t>Desafio da Megacidades</a:t>
            </a:r>
            <a:endParaRPr lang="pt-BR" sz="8800" b="1" dirty="0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8EE1-185A-6FD8-C36C-BF4101C0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35" y="2204984"/>
            <a:ext cx="5217240" cy="43833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38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Como entregar</a:t>
            </a:r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?</a:t>
            </a:r>
            <a:endParaRPr lang="pt-BR" b="1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Água, </a:t>
            </a:r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Esgoto</a:t>
            </a:r>
            <a:endParaRPr lang="pt-BR" b="1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Energia</a:t>
            </a: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Alimentos</a:t>
            </a: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Transporte Público</a:t>
            </a: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Segurança Pública</a:t>
            </a: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Serviços de Saúde</a:t>
            </a: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Coleta de Lixo</a:t>
            </a:r>
          </a:p>
          <a:p>
            <a:pPr lvl="1"/>
            <a:r>
              <a:rPr lang="pt-BR" sz="28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Suprimentos em geral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B514A10-6149-8818-3E05-87565819D1B0}"/>
              </a:ext>
            </a:extLst>
          </p:cNvPr>
          <p:cNvSpPr txBox="1"/>
          <p:nvPr/>
        </p:nvSpPr>
        <p:spPr>
          <a:xfrm>
            <a:off x="6096000" y="2399214"/>
            <a:ext cx="4666785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222222"/>
                </a:solidFill>
                <a:latin typeface="Times New Roman"/>
                <a:ea typeface="Verdana"/>
                <a:cs typeface="Times New Roman"/>
              </a:rPr>
              <a:t>Today’s cities consume an estimated 78% of the world’s energy but </a:t>
            </a:r>
            <a:r>
              <a:rPr lang="en-US" b="1" dirty="0">
                <a:solidFill>
                  <a:srgbClr val="34B24F"/>
                </a:solidFill>
                <a:latin typeface="Times New Roman"/>
                <a:ea typeface="Verdana"/>
                <a:cs typeface="Times New Roman"/>
                <a:hlinkClick r:id="rId2"/>
              </a:rPr>
              <a:t>produce over 60% of greenhouse gas</a:t>
            </a:r>
            <a:r>
              <a:rPr lang="en-US" b="1" dirty="0">
                <a:solidFill>
                  <a:srgbClr val="222222"/>
                </a:solidFill>
                <a:latin typeface="Times New Roman"/>
                <a:ea typeface="Verdana"/>
                <a:cs typeface="Times New Roman"/>
              </a:rPr>
              <a:t> emissions.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682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MUST WATCH - Megacities: Urban Future, the Emerging Complexity - A Pentagon Video">
            <a:hlinkClick r:id="" action="ppaction://media"/>
            <a:extLst>
              <a:ext uri="{FF2B5EF4-FFF2-40B4-BE49-F238E27FC236}">
                <a16:creationId xmlns:a16="http://schemas.microsoft.com/office/drawing/2014/main" id="{88F93E60-6B9D-5D55-CAEF-BB3B736FB8C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5789" y="-12316"/>
            <a:ext cx="9160422" cy="68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9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iver with a bridge and a city&#10;&#10;Description automatically generated">
            <a:extLst>
              <a:ext uri="{FF2B5EF4-FFF2-40B4-BE49-F238E27FC236}">
                <a16:creationId xmlns:a16="http://schemas.microsoft.com/office/drawing/2014/main" id="{CDA1B92A-B693-3347-ABB2-DB81A2D62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1010"/>
            <a:ext cx="12192000" cy="7600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FA2A28-EE5F-63F6-FE30-E278D2ED5F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7003701"/>
          </a:xfrm>
          <a:solidFill>
            <a:schemeClr val="tx1">
              <a:alpha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pt-BR" sz="8800" b="1" dirty="0">
                <a:solidFill>
                  <a:schemeClr val="bg1"/>
                </a:solidFill>
                <a:latin typeface="Calibri"/>
                <a:cs typeface="Calibri Light"/>
              </a:rPr>
              <a:t>O que faz as Pessoas preferirem viver nas Cidades?</a:t>
            </a:r>
          </a:p>
        </p:txBody>
      </p:sp>
    </p:spTree>
    <p:extLst>
      <p:ext uri="{BB962C8B-B14F-4D97-AF65-F5344CB8AC3E}">
        <p14:creationId xmlns:p14="http://schemas.microsoft.com/office/powerpoint/2010/main" val="232366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E23F-EAA0-6C8B-2543-0BAA479D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6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Oportunidades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AB7F3-B263-F071-23AD-AC2DE0CAC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sz="4000" dirty="0"/>
              <a:t>Trabalho</a:t>
            </a:r>
          </a:p>
          <a:p>
            <a:pPr lvl="1"/>
            <a:r>
              <a:rPr lang="pt-BR" sz="4000" dirty="0"/>
              <a:t>Conhecer Pessoas</a:t>
            </a:r>
          </a:p>
          <a:p>
            <a:pPr lvl="1"/>
            <a:r>
              <a:rPr lang="pt-BR" sz="4000" dirty="0"/>
              <a:t>Escolhas</a:t>
            </a:r>
          </a:p>
          <a:p>
            <a:pPr lvl="1"/>
            <a:r>
              <a:rPr lang="pt-BR" sz="4000" dirty="0"/>
              <a:t>Infraestrutura</a:t>
            </a:r>
          </a:p>
          <a:p>
            <a:pPr lvl="1"/>
            <a:r>
              <a:rPr lang="pt-BR" sz="4000" dirty="0"/>
              <a:t>Educação e Cultura</a:t>
            </a:r>
          </a:p>
          <a:p>
            <a:pPr lvl="1"/>
            <a:r>
              <a:rPr lang="pt-BR" sz="4000" dirty="0"/>
              <a:t>Saúde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25FE1-F6C8-7170-5414-6D98F6128443}"/>
              </a:ext>
            </a:extLst>
          </p:cNvPr>
          <p:cNvSpPr txBox="1"/>
          <p:nvPr/>
        </p:nvSpPr>
        <p:spPr>
          <a:xfrm>
            <a:off x="2956727" y="5992297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Calibri"/>
              </a:rPr>
              <a:t>https://planningtank.com/city-insight/advantages-living-cities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5729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 aerial view of a city at night&#10;&#10;Description automatically generated">
            <a:extLst>
              <a:ext uri="{FF2B5EF4-FFF2-40B4-BE49-F238E27FC236}">
                <a16:creationId xmlns:a16="http://schemas.microsoft.com/office/drawing/2014/main" id="{53DCC607-EEDF-8864-422C-51F7FCDEF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0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629DE-C080-2159-CEB2-748E461A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5817"/>
            <a:ext cx="10515600" cy="1325563"/>
          </a:xfrm>
          <a:solidFill>
            <a:schemeClr val="bg1">
              <a:alpha val="72000"/>
            </a:schemeClr>
          </a:solidFill>
          <a:ln>
            <a:noFill/>
          </a:ln>
          <a:effectLst>
            <a:softEdge rad="0"/>
          </a:effectLst>
        </p:spPr>
        <p:txBody>
          <a:bodyPr/>
          <a:lstStyle/>
          <a:p>
            <a:pPr algn="ctr"/>
            <a:r>
              <a:rPr lang="pt-BR" sz="8000" b="1" dirty="0">
                <a:solidFill>
                  <a:schemeClr val="accent6"/>
                </a:solidFill>
                <a:latin typeface="Calibri"/>
                <a:cs typeface="Calibri Light"/>
              </a:rPr>
              <a:t>Cidades Inteligentes</a:t>
            </a:r>
            <a:endParaRPr lang="pt-BR" sz="8000" b="1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93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48EB-26C2-9C04-3E13-2C0B4820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b="1" dirty="0">
                <a:solidFill>
                  <a:schemeClr val="accent6"/>
                </a:solidFill>
                <a:latin typeface="Calibri"/>
                <a:cs typeface="Calibri Light"/>
              </a:rPr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C5A31-46DA-22A3-D9DD-6480ABDF3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Conceito de Cidade Inteligente.</a:t>
            </a:r>
          </a:p>
          <a:p>
            <a:r>
              <a:rPr lang="pt-BR" dirty="0"/>
              <a:t>Como se faz uma cidade Inteligente?</a:t>
            </a:r>
          </a:p>
          <a:p>
            <a:r>
              <a:rPr lang="pt-BR" dirty="0"/>
              <a:t>As Camadas de uma Cidade Inteligente</a:t>
            </a:r>
          </a:p>
          <a:p>
            <a:r>
              <a:rPr lang="pt-BR" dirty="0"/>
              <a:t>Tecnologias</a:t>
            </a:r>
          </a:p>
          <a:p>
            <a:r>
              <a:rPr lang="pt-BR" dirty="0"/>
              <a:t>Aplicações</a:t>
            </a:r>
          </a:p>
          <a:p>
            <a:r>
              <a:rPr lang="pt-BR" dirty="0"/>
              <a:t>Desafios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324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CD2-AA87-DE95-3F67-D6EFD1D8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b="1" dirty="0">
                <a:solidFill>
                  <a:schemeClr val="accent6"/>
                </a:solidFill>
                <a:latin typeface="Calibri"/>
                <a:cs typeface="Calibri Light"/>
              </a:rPr>
              <a:t>Cidades Inteligentes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5881B-9783-D596-08BB-7F1F8FE1DAC8}"/>
              </a:ext>
            </a:extLst>
          </p:cNvPr>
          <p:cNvSpPr txBox="1"/>
          <p:nvPr/>
        </p:nvSpPr>
        <p:spPr>
          <a:xfrm>
            <a:off x="698918" y="6490338"/>
            <a:ext cx="50503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dirty="0">
                <a:ea typeface="+mn-lt"/>
                <a:cs typeface="+mn-lt"/>
              </a:rPr>
              <a:t>https://www.centreforcities.org/reader/smart-cities/what-is-a-smart-city</a:t>
            </a:r>
            <a:endParaRPr lang="en-US" sz="1200" dirty="0"/>
          </a:p>
        </p:txBody>
      </p:sp>
      <p:pic>
        <p:nvPicPr>
          <p:cNvPr id="13" name="Picture 12" descr="Low angle view of tall buildings&#10;&#10;Description automatically generated">
            <a:extLst>
              <a:ext uri="{FF2B5EF4-FFF2-40B4-BE49-F238E27FC236}">
                <a16:creationId xmlns:a16="http://schemas.microsoft.com/office/drawing/2014/main" id="{464CF9E9-1724-B247-93C2-7DF73B4F0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47" y="-106188"/>
            <a:ext cx="9322424" cy="699181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7732FD1-D546-1C41-F180-88F5A59F1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806" y="2054168"/>
            <a:ext cx="6051203" cy="4051898"/>
          </a:xfrm>
        </p:spPr>
        <p:txBody>
          <a:bodyPr>
            <a:normAutofit/>
          </a:bodyPr>
          <a:lstStyle/>
          <a:p>
            <a:r>
              <a:rPr lang="pt-BR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O termo </a:t>
            </a:r>
            <a:r>
              <a:rPr lang="pt-BR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“cidade inteligente”</a:t>
            </a:r>
            <a:r>
              <a:rPr lang="pt-BR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 é mal definido </a:t>
            </a:r>
          </a:p>
          <a:p>
            <a:r>
              <a:rPr lang="pt-BR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A variedade de opiniões sobre o que constitui uma cidade inteligente resultou em definições amplas, sem foco </a:t>
            </a:r>
          </a:p>
          <a:p>
            <a:r>
              <a:rPr lang="pt-BR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A maioria das definições de cidades inteligentes concorda que o uso de </a:t>
            </a:r>
            <a:r>
              <a:rPr lang="pt-BR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novas tecnologias</a:t>
            </a:r>
            <a:r>
              <a:rPr lang="pt-BR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 e </a:t>
            </a:r>
            <a:r>
              <a:rPr lang="pt-BR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dados</a:t>
            </a:r>
            <a:r>
              <a:rPr lang="pt-BR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+mj-lt"/>
              </a:rPr>
              <a:t> é fundamental para resolver os desafios econômicos, sociais e ambientais das cidades.</a:t>
            </a:r>
            <a:endParaRPr lang="pt-BR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2067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a staircase and trees&#10;&#10;Description automatically generated with medium confidence">
            <a:extLst>
              <a:ext uri="{FF2B5EF4-FFF2-40B4-BE49-F238E27FC236}">
                <a16:creationId xmlns:a16="http://schemas.microsoft.com/office/drawing/2014/main" id="{C18CBB0F-0278-A294-4E66-5E86694B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474625-0C14-737E-2CEA-37BFB478B161}"/>
              </a:ext>
            </a:extLst>
          </p:cNvPr>
          <p:cNvSpPr/>
          <p:nvPr/>
        </p:nvSpPr>
        <p:spPr>
          <a:xfrm>
            <a:off x="622998" y="597662"/>
            <a:ext cx="8745968" cy="27131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" rIns="457200" bIns="45720" rtlCol="0" anchor="ctr"/>
          <a:lstStyle/>
          <a:p>
            <a:r>
              <a:rPr lang="pt-BR" sz="2800" dirty="0">
                <a:solidFill>
                  <a:schemeClr val="bg1"/>
                </a:solidFill>
                <a:ea typeface="Corporate S W01"/>
                <a:cs typeface="Corporate S W01"/>
              </a:rPr>
              <a:t>“aquela que faz uso otimizado de todas as informações interconectadas disponíveis hoje para melhor entender e controlar suas operações e otimizar o uso de recursos limitados” - </a:t>
            </a:r>
            <a:r>
              <a:rPr lang="pt-BR" sz="2800" b="1" dirty="0">
                <a:solidFill>
                  <a:schemeClr val="bg1"/>
                </a:solidFill>
                <a:ea typeface="Corporate S W01"/>
                <a:cs typeface="Corporate S W01"/>
              </a:rPr>
              <a:t>IBM</a:t>
            </a:r>
            <a:endParaRPr lang="pt-BR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E6314-9E49-6735-8427-C77779F0778E}"/>
              </a:ext>
            </a:extLst>
          </p:cNvPr>
          <p:cNvSpPr/>
          <p:nvPr/>
        </p:nvSpPr>
        <p:spPr>
          <a:xfrm>
            <a:off x="2964263" y="3634374"/>
            <a:ext cx="8745968" cy="27131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45720" rIns="457200" bIns="45720" rtlCol="0" anchor="ctr"/>
          <a:lstStyle/>
          <a:p>
            <a:r>
              <a:rPr lang="pt-BR" sz="2800" dirty="0">
                <a:solidFill>
                  <a:schemeClr val="bg1"/>
                </a:solidFill>
                <a:ea typeface="+mn-lt"/>
                <a:cs typeface="+mn-lt"/>
              </a:rPr>
              <a:t>“A integração efetiva de sistemas físicos, digitais e humanos no ambiente construído para oferecer um futuro sustentável, próspero e inclusivo para seus cidadãos”. - 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British Standards </a:t>
            </a:r>
            <a:r>
              <a:rPr lang="pt-BR" sz="2800" b="1" dirty="0" err="1">
                <a:solidFill>
                  <a:schemeClr val="bg1"/>
                </a:solidFill>
                <a:ea typeface="+mn-lt"/>
                <a:cs typeface="+mn-lt"/>
              </a:rPr>
              <a:t>Institute</a:t>
            </a:r>
            <a:r>
              <a:rPr lang="pt-BR" sz="2800" b="1" dirty="0">
                <a:solidFill>
                  <a:schemeClr val="bg1"/>
                </a:solidFill>
                <a:ea typeface="+mn-lt"/>
                <a:cs typeface="+mn-lt"/>
              </a:rPr>
              <a:t> (BSI) </a:t>
            </a:r>
          </a:p>
        </p:txBody>
      </p:sp>
    </p:spTree>
    <p:extLst>
      <p:ext uri="{BB962C8B-B14F-4D97-AF65-F5344CB8AC3E}">
        <p14:creationId xmlns:p14="http://schemas.microsoft.com/office/powerpoint/2010/main" val="3784364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B273-1337-E0AA-721D-1F07F148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66" y="2508651"/>
            <a:ext cx="3418659" cy="1801027"/>
          </a:xfrm>
        </p:spPr>
        <p:txBody>
          <a:bodyPr anchor="ctr"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Conceitos Relacionados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00087C-8A47-7102-6F7A-13BB484EA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1484059"/>
              </p:ext>
            </p:extLst>
          </p:nvPr>
        </p:nvGraphicFramePr>
        <p:xfrm>
          <a:off x="4205890" y="660929"/>
          <a:ext cx="723918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093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981D-7385-4063-E299-9C7C95A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73" y="2327649"/>
            <a:ext cx="4975412" cy="2484524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Do que é feita uma Cidade Inteligente?</a:t>
            </a:r>
            <a:endParaRPr lang="pt-BR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7AC9-6EA3-1E81-A201-24C6BD73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117" y="875367"/>
            <a:ext cx="5468471" cy="53643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b="1"/>
          </a:p>
          <a:p>
            <a:endParaRPr lang="en-US"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BC52C7-383E-6596-AC07-BC5845A52472}"/>
              </a:ext>
            </a:extLst>
          </p:cNvPr>
          <p:cNvGrpSpPr/>
          <p:nvPr/>
        </p:nvGrpSpPr>
        <p:grpSpPr>
          <a:xfrm>
            <a:off x="6277123" y="1869141"/>
            <a:ext cx="5307104" cy="3119717"/>
            <a:chOff x="1029847" y="2942495"/>
            <a:chExt cx="5307104" cy="3119717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FE0638B9-B760-9C33-44E3-388EA4058339}"/>
                </a:ext>
              </a:extLst>
            </p:cNvPr>
            <p:cNvSpPr/>
            <p:nvPr/>
          </p:nvSpPr>
          <p:spPr>
            <a:xfrm>
              <a:off x="1029847" y="4394777"/>
              <a:ext cx="5280211" cy="1667435"/>
            </a:xfrm>
            <a:prstGeom prst="trapezoi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B05155F8-6E90-4C78-5CAE-3C46258213E8}"/>
                </a:ext>
              </a:extLst>
            </p:cNvPr>
            <p:cNvSpPr/>
            <p:nvPr/>
          </p:nvSpPr>
          <p:spPr>
            <a:xfrm>
              <a:off x="1056740" y="3668636"/>
              <a:ext cx="5280211" cy="1667435"/>
            </a:xfrm>
            <a:prstGeom prst="trapezoi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76FDCD44-133E-63B3-7DB8-A8EA5D000FC8}"/>
                </a:ext>
              </a:extLst>
            </p:cNvPr>
            <p:cNvSpPr/>
            <p:nvPr/>
          </p:nvSpPr>
          <p:spPr>
            <a:xfrm>
              <a:off x="1029847" y="2942495"/>
              <a:ext cx="5280211" cy="1667435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537B77-3A56-C3CE-84DB-3F24C2D3623F}"/>
                </a:ext>
              </a:extLst>
            </p:cNvPr>
            <p:cNvSpPr txBox="1"/>
            <p:nvPr/>
          </p:nvSpPr>
          <p:spPr>
            <a:xfrm>
              <a:off x="1289823" y="5518323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Dispositivos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07E90-7557-E20E-C4C3-AFF9AB9D6548}"/>
                </a:ext>
              </a:extLst>
            </p:cNvPr>
            <p:cNvSpPr txBox="1"/>
            <p:nvPr/>
          </p:nvSpPr>
          <p:spPr>
            <a:xfrm>
              <a:off x="1289822" y="4083969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>
                  <a:cs typeface="Calibri"/>
                </a:rPr>
                <a:t>Dados</a:t>
              </a:r>
              <a:endParaRPr lang="en-US" sz="2800" b="1" err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55018-DDF5-0816-7C27-B08B3A041B1A}"/>
                </a:ext>
              </a:extLst>
            </p:cNvPr>
            <p:cNvSpPr txBox="1"/>
            <p:nvPr/>
          </p:nvSpPr>
          <p:spPr>
            <a:xfrm>
              <a:off x="1289823" y="4819076"/>
              <a:ext cx="298692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Interconexão</a:t>
              </a:r>
              <a:endParaRPr lang="pt-BR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331076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9B0D9-5A69-764F-20C9-60CDFDF04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982"/>
            <a:ext cx="10515600" cy="58604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pt-BR" sz="9600" b="1" dirty="0">
                <a:solidFill>
                  <a:schemeClr val="accent6"/>
                </a:solidFill>
                <a:cs typeface="Calibri"/>
              </a:rPr>
              <a:t>Mais da Metade da População Vive em Cidades.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8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981D-7385-4063-E299-9C7C95A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523" y="826912"/>
            <a:ext cx="5921608" cy="144509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Uma visão em camadas</a:t>
            </a:r>
            <a:b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</a:br>
            <a:endParaRPr lang="pt-BR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7AC9-6EA3-1E81-A201-24C6BD73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117" y="875367"/>
            <a:ext cx="5468471" cy="53643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b="1"/>
          </a:p>
          <a:p>
            <a:endParaRPr lang="en-US"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BC52C7-383E-6596-AC07-BC5845A52472}"/>
              </a:ext>
            </a:extLst>
          </p:cNvPr>
          <p:cNvGrpSpPr/>
          <p:nvPr/>
        </p:nvGrpSpPr>
        <p:grpSpPr>
          <a:xfrm>
            <a:off x="1029847" y="2942495"/>
            <a:ext cx="5307104" cy="3119717"/>
            <a:chOff x="1029847" y="2942495"/>
            <a:chExt cx="5307104" cy="3119717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FE0638B9-B760-9C33-44E3-388EA4058339}"/>
                </a:ext>
              </a:extLst>
            </p:cNvPr>
            <p:cNvSpPr/>
            <p:nvPr/>
          </p:nvSpPr>
          <p:spPr>
            <a:xfrm>
              <a:off x="1029847" y="4394777"/>
              <a:ext cx="5280211" cy="1667435"/>
            </a:xfrm>
            <a:prstGeom prst="trapezoi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B05155F8-6E90-4C78-5CAE-3C46258213E8}"/>
                </a:ext>
              </a:extLst>
            </p:cNvPr>
            <p:cNvSpPr/>
            <p:nvPr/>
          </p:nvSpPr>
          <p:spPr>
            <a:xfrm>
              <a:off x="1056740" y="3668636"/>
              <a:ext cx="5280211" cy="1667435"/>
            </a:xfrm>
            <a:prstGeom prst="trapezoi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76FDCD44-133E-63B3-7DB8-A8EA5D000FC8}"/>
                </a:ext>
              </a:extLst>
            </p:cNvPr>
            <p:cNvSpPr/>
            <p:nvPr/>
          </p:nvSpPr>
          <p:spPr>
            <a:xfrm>
              <a:off x="1029847" y="2942495"/>
              <a:ext cx="5280211" cy="1667435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537B77-3A56-C3CE-84DB-3F24C2D3623F}"/>
                </a:ext>
              </a:extLst>
            </p:cNvPr>
            <p:cNvSpPr txBox="1"/>
            <p:nvPr/>
          </p:nvSpPr>
          <p:spPr>
            <a:xfrm>
              <a:off x="1289823" y="5518323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Dispositivos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07E90-7557-E20E-C4C3-AFF9AB9D6548}"/>
                </a:ext>
              </a:extLst>
            </p:cNvPr>
            <p:cNvSpPr txBox="1"/>
            <p:nvPr/>
          </p:nvSpPr>
          <p:spPr>
            <a:xfrm>
              <a:off x="1289822" y="4083969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 dirty="0">
                  <a:cs typeface="Calibri"/>
                </a:rPr>
                <a:t>Dados</a:t>
              </a:r>
              <a:endParaRPr lang="en-US" sz="2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55018-DDF5-0816-7C27-B08B3A041B1A}"/>
                </a:ext>
              </a:extLst>
            </p:cNvPr>
            <p:cNvSpPr txBox="1"/>
            <p:nvPr/>
          </p:nvSpPr>
          <p:spPr>
            <a:xfrm>
              <a:off x="1289823" y="4819076"/>
              <a:ext cx="298692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Interconexão</a:t>
              </a:r>
              <a:endParaRPr lang="pt-BR" sz="2800" b="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2645B2-C5FC-604B-6198-9DF1C24E0A91}"/>
              </a:ext>
            </a:extLst>
          </p:cNvPr>
          <p:cNvGrpSpPr/>
          <p:nvPr/>
        </p:nvGrpSpPr>
        <p:grpSpPr>
          <a:xfrm>
            <a:off x="8435896" y="815898"/>
            <a:ext cx="2741341" cy="5306121"/>
            <a:chOff x="8435896" y="815898"/>
            <a:chExt cx="2741341" cy="53061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5BD398-39F4-A735-0DD7-1B2909043D4F}"/>
                </a:ext>
              </a:extLst>
            </p:cNvPr>
            <p:cNvSpPr/>
            <p:nvPr/>
          </p:nvSpPr>
          <p:spPr>
            <a:xfrm>
              <a:off x="8435897" y="1940313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Processos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29B28-E88E-9944-7ACC-A18D8840CD22}"/>
                </a:ext>
              </a:extLst>
            </p:cNvPr>
            <p:cNvSpPr/>
            <p:nvPr/>
          </p:nvSpPr>
          <p:spPr>
            <a:xfrm>
              <a:off x="8435897" y="1373459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 dirty="0">
                  <a:solidFill>
                    <a:srgbClr val="000000"/>
                  </a:solidFill>
                  <a:cs typeface="Calibri"/>
                </a:rPr>
                <a:t>Visões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57BF4B-B510-2A50-B4E8-798305F4A0F3}"/>
                </a:ext>
              </a:extLst>
            </p:cNvPr>
            <p:cNvSpPr/>
            <p:nvPr/>
          </p:nvSpPr>
          <p:spPr>
            <a:xfrm>
              <a:off x="8435897" y="815898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Stakeholders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C3C39D-54F5-655E-1564-E2FB28CC3B12}"/>
                </a:ext>
              </a:extLst>
            </p:cNvPr>
            <p:cNvSpPr/>
            <p:nvPr/>
          </p:nvSpPr>
          <p:spPr>
            <a:xfrm>
              <a:off x="8435896" y="2479288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 dirty="0">
                  <a:solidFill>
                    <a:srgbClr val="000000"/>
                  </a:solidFill>
                  <a:cs typeface="Calibri"/>
                </a:rPr>
                <a:t>Governança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87F5DC-B0E5-328D-A594-B11A24F894C5}"/>
                </a:ext>
              </a:extLst>
            </p:cNvPr>
            <p:cNvSpPr/>
            <p:nvPr/>
          </p:nvSpPr>
          <p:spPr>
            <a:xfrm>
              <a:off x="8435896" y="3036849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Conhecimento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B08C71-581D-FFA0-16AB-8A9CD697366E}"/>
                </a:ext>
              </a:extLst>
            </p:cNvPr>
            <p:cNvSpPr/>
            <p:nvPr/>
          </p:nvSpPr>
          <p:spPr>
            <a:xfrm>
              <a:off x="8435896" y="3557239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Aplicações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C2F574-3EC5-464D-1B37-007E0DC8137A}"/>
                </a:ext>
              </a:extLst>
            </p:cNvPr>
            <p:cNvSpPr/>
            <p:nvPr/>
          </p:nvSpPr>
          <p:spPr>
            <a:xfrm>
              <a:off x="8435896" y="4114800"/>
              <a:ext cx="2741340" cy="4088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Dados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F06A89-D31B-EC71-2BB4-E6F91BB4478C}"/>
                </a:ext>
              </a:extLst>
            </p:cNvPr>
            <p:cNvSpPr/>
            <p:nvPr/>
          </p:nvSpPr>
          <p:spPr>
            <a:xfrm>
              <a:off x="8435896" y="4653775"/>
              <a:ext cx="2741340" cy="4088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Armazenamento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77163E-DC4E-6B2C-21F5-9CA97A57FB27}"/>
                </a:ext>
              </a:extLst>
            </p:cNvPr>
            <p:cNvSpPr/>
            <p:nvPr/>
          </p:nvSpPr>
          <p:spPr>
            <a:xfrm>
              <a:off x="8435896" y="5183458"/>
              <a:ext cx="2741340" cy="4088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Redes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FD08C3-F689-6E83-D1D1-79F544F0F025}"/>
                </a:ext>
              </a:extLst>
            </p:cNvPr>
            <p:cNvSpPr/>
            <p:nvPr/>
          </p:nvSpPr>
          <p:spPr>
            <a:xfrm>
              <a:off x="8435896" y="5713141"/>
              <a:ext cx="2741340" cy="4088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Aquisição de Dados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D050B8B-8826-B3F5-28C4-FC6DCDF6E4B3}"/>
              </a:ext>
            </a:extLst>
          </p:cNvPr>
          <p:cNvSpPr txBox="1"/>
          <p:nvPr/>
        </p:nvSpPr>
        <p:spPr>
          <a:xfrm>
            <a:off x="9246996" y="291050"/>
            <a:ext cx="1394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ISO 30145</a:t>
            </a:r>
            <a:endParaRPr lang="pt-BR" dirty="0"/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4C38CB6F-470B-ABBC-6526-0059ABD18A86}"/>
              </a:ext>
            </a:extLst>
          </p:cNvPr>
          <p:cNvSpPr/>
          <p:nvPr/>
        </p:nvSpPr>
        <p:spPr>
          <a:xfrm>
            <a:off x="1056740" y="2216354"/>
            <a:ext cx="5280211" cy="1667435"/>
          </a:xfrm>
          <a:prstGeom prst="trapezoid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1A02B7-F9C9-2872-32F8-81FB624044FF}"/>
              </a:ext>
            </a:extLst>
          </p:cNvPr>
          <p:cNvSpPr txBox="1"/>
          <p:nvPr/>
        </p:nvSpPr>
        <p:spPr>
          <a:xfrm>
            <a:off x="1286448" y="3269237"/>
            <a:ext cx="25476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 err="1">
                <a:cs typeface="Calibri"/>
              </a:rPr>
              <a:t>Gestão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91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909B4771-93D9-CA4F-D450-22024829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31" y="-4021"/>
            <a:ext cx="8736981" cy="68846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09EF95-7057-C8C5-CEF7-CA3CE37B62E3}"/>
              </a:ext>
            </a:extLst>
          </p:cNvPr>
          <p:cNvSpPr txBox="1">
            <a:spLocks/>
          </p:cNvSpPr>
          <p:nvPr/>
        </p:nvSpPr>
        <p:spPr>
          <a:xfrm>
            <a:off x="309757" y="974690"/>
            <a:ext cx="3104374" cy="4803112"/>
          </a:xfrm>
          <a:prstGeom prst="rect">
            <a:avLst/>
          </a:prstGeom>
        </p:spPr>
        <p:txBody>
          <a:bodyPr lIns="91440" tIns="45720" rIns="91440" bIns="4572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pt-BR" sz="128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ISO 30145</a:t>
            </a:r>
          </a:p>
          <a:p>
            <a:pPr>
              <a:lnSpc>
                <a:spcPct val="170000"/>
              </a:lnSpc>
            </a:pPr>
            <a:endParaRPr lang="pt-BR" dirty="0"/>
          </a:p>
          <a:p>
            <a:pPr>
              <a:lnSpc>
                <a:spcPct val="170000"/>
              </a:lnSpc>
            </a:pPr>
            <a:r>
              <a:rPr lang="pt-BR" sz="6400" dirty="0"/>
              <a:t>É </a:t>
            </a:r>
            <a:r>
              <a:rPr lang="pt-BR" sz="8000" dirty="0"/>
              <a:t>um padrão internacional que estabelece uma estrutura de referência para o desenvolvimento de cidades inteligentes. </a:t>
            </a:r>
            <a:endParaRPr lang="en-US" sz="8000" dirty="0">
              <a:solidFill>
                <a:srgbClr val="000000"/>
              </a:solidFill>
              <a:latin typeface="Calibri Light" panose="020F0302020204030204"/>
              <a:cs typeface="Calibri Light"/>
            </a:endParaRPr>
          </a:p>
          <a:p>
            <a:pPr>
              <a:lnSpc>
                <a:spcPct val="170000"/>
              </a:lnSpc>
            </a:pPr>
            <a:endParaRPr lang="pt-BR" b="1" dirty="0">
              <a:solidFill>
                <a:srgbClr val="70AD47"/>
              </a:solidFill>
              <a:latin typeface="Calibri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EC863-B55F-FB07-0821-E5B21A774F07}"/>
              </a:ext>
            </a:extLst>
          </p:cNvPr>
          <p:cNvSpPr txBox="1"/>
          <p:nvPr/>
        </p:nvSpPr>
        <p:spPr>
          <a:xfrm>
            <a:off x="173334" y="6291496"/>
            <a:ext cx="3240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+mj-lt"/>
              </a:rPr>
              <a:t>https://www.iso.org/standard/76371.html</a:t>
            </a:r>
          </a:p>
        </p:txBody>
      </p:sp>
    </p:spTree>
    <p:extLst>
      <p:ext uri="{BB962C8B-B14F-4D97-AF65-F5344CB8AC3E}">
        <p14:creationId xmlns:p14="http://schemas.microsoft.com/office/powerpoint/2010/main" val="3912132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F54F-21CD-471D-46C8-07F67769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"/>
              </a:rPr>
              <a:t>Aplicações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6F1F9-AC68-EB58-E9FE-7049A71C65F3}"/>
              </a:ext>
            </a:extLst>
          </p:cNvPr>
          <p:cNvSpPr txBox="1"/>
          <p:nvPr/>
        </p:nvSpPr>
        <p:spPr>
          <a:xfrm>
            <a:off x="131136" y="5908652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https://thescipub.com/pdf/jcssp.2020.1451.1464.pdf</a:t>
            </a:r>
          </a:p>
        </p:txBody>
      </p:sp>
      <p:pic>
        <p:nvPicPr>
          <p:cNvPr id="9" name="Picture 8" descr="A circular diagram of a smart city&#10;&#10;Description automatically generated">
            <a:extLst>
              <a:ext uri="{FF2B5EF4-FFF2-40B4-BE49-F238E27FC236}">
                <a16:creationId xmlns:a16="http://schemas.microsoft.com/office/drawing/2014/main" id="{721A9FE1-6803-8029-15F9-B8B4A6777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54" y="691399"/>
            <a:ext cx="7860893" cy="56862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094240-74EE-7A46-5EF7-48791C36AC8F}"/>
              </a:ext>
            </a:extLst>
          </p:cNvPr>
          <p:cNvSpPr txBox="1"/>
          <p:nvPr/>
        </p:nvSpPr>
        <p:spPr>
          <a:xfrm>
            <a:off x="131136" y="6377608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http://www.rolta.com/wp-content/uploads/SmartCity_Overview_Landscape.png</a:t>
            </a:r>
          </a:p>
        </p:txBody>
      </p:sp>
    </p:spTree>
    <p:extLst>
      <p:ext uri="{BB962C8B-B14F-4D97-AF65-F5344CB8AC3E}">
        <p14:creationId xmlns:p14="http://schemas.microsoft.com/office/powerpoint/2010/main" val="200080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sky, road, outdoor, transport&#10;&#10;Description automatically generated">
            <a:extLst>
              <a:ext uri="{FF2B5EF4-FFF2-40B4-BE49-F238E27FC236}">
                <a16:creationId xmlns:a16="http://schemas.microsoft.com/office/drawing/2014/main" id="{19402EEA-70F1-C537-FAD1-B7EB383CE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53748"/>
            <a:ext cx="12191998" cy="7215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AD6BA-C36C-95AA-D7B2-FEE4AF6C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Smart Transportation</a:t>
            </a:r>
            <a:endParaRPr lang="en-US" sz="8800" b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F14E8-A14E-B131-94D6-C1D327F84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61767" y="1860698"/>
            <a:ext cx="4430233" cy="4554621"/>
          </a:xfrm>
          <a:solidFill>
            <a:schemeClr val="tx1">
              <a:alpha val="60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Estacionamento Inteligente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Trânsito Inteligente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Uberização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Compartilhamento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Bicicletas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Veículos Elétricos pessoais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Carros Elétricos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Carros Autônomos</a:t>
            </a:r>
          </a:p>
          <a:p>
            <a:r>
              <a:rPr lang="pt-BR" sz="2000" dirty="0">
                <a:solidFill>
                  <a:srgbClr val="FFFFFF"/>
                </a:solidFill>
                <a:cs typeface="Calibri"/>
              </a:rPr>
              <a:t>Rede Veiculares!</a:t>
            </a:r>
          </a:p>
          <a:p>
            <a:r>
              <a:rPr lang="pt-BR" sz="2000" dirty="0" err="1">
                <a:solidFill>
                  <a:srgbClr val="FFFFFF"/>
                </a:solidFill>
                <a:cs typeface="Calibri"/>
              </a:rPr>
              <a:t>Platooning</a:t>
            </a:r>
            <a:endParaRPr lang="pt-BR" sz="20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DF579-3D79-1152-A403-8D8A1793E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5899567"/>
            <a:ext cx="8638858" cy="95843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en-US" sz="1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200" dirty="0">
                <a:ea typeface="+mn-lt"/>
                <a:cs typeface="+mn-lt"/>
              </a:rPr>
              <a:t>https://www.researchgate.net/publication/362778743_Intelligent_Traffic_Monitoring_Systems</a:t>
            </a:r>
          </a:p>
          <a:p>
            <a:pPr marL="0" indent="0">
              <a:buNone/>
            </a:pPr>
            <a:r>
              <a:rPr lang="en-US" sz="1200" dirty="0">
                <a:ea typeface="+mn-lt"/>
                <a:cs typeface="+mn-lt"/>
                <a:hlinkClick r:id="rId4"/>
              </a:rPr>
              <a:t>https://www.tecmundo.com.br/internet/7869-platooning-o-sistema-que-vai-revolucionar-o-jeito-de-viajar-de-carro.htm</a:t>
            </a:r>
            <a:endParaRPr lang="en-US" sz="1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200" dirty="0">
                <a:ea typeface="+mn-lt"/>
                <a:cs typeface="+mn-lt"/>
              </a:rPr>
              <a:t>https://youtu.be/lpuwG4A56r0?si=vjMftHFvgFpTFlly</a:t>
            </a:r>
          </a:p>
          <a:p>
            <a:pPr marL="0" indent="0">
              <a:buNone/>
            </a:pP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150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7797-E520-D059-98DE-92C9CAB2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82" y="2555665"/>
            <a:ext cx="3351963" cy="13255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Smart</a:t>
            </a:r>
            <a:r>
              <a:rPr lang="en-US" dirty="0">
                <a:cs typeface="Calibri Light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5F837-2784-832F-75DA-2914B8CB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694" y="834013"/>
            <a:ext cx="7455040" cy="20686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Uso 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de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tecnologia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e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dados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para aprimorar a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governança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, melhorar os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serviços públicos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e promover o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engajamento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e a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participação dos cidadãos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7EA8D-9F69-A79C-A875-6968C25940D7}"/>
              </a:ext>
            </a:extLst>
          </p:cNvPr>
          <p:cNvSpPr txBox="1"/>
          <p:nvPr/>
        </p:nvSpPr>
        <p:spPr>
          <a:xfrm>
            <a:off x="6191694" y="6287495"/>
            <a:ext cx="5659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https://www.scielo.br/j/rap/a/9phsH3RwpbznKhxpXQbz3Qq/?format=pdf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3C6AE-1D1B-ABC2-00BC-366234A5BDB5}"/>
              </a:ext>
            </a:extLst>
          </p:cNvPr>
          <p:cNvSpPr txBox="1"/>
          <p:nvPr/>
        </p:nvSpPr>
        <p:spPr>
          <a:xfrm>
            <a:off x="4979328" y="2795833"/>
            <a:ext cx="60977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cs typeface="Calibri"/>
              </a:rPr>
              <a:t>Atendimento da população para os mais variados serviços</a:t>
            </a:r>
          </a:p>
          <a:p>
            <a:pPr lvl="1"/>
            <a:r>
              <a:rPr lang="pt-BR" sz="2000" dirty="0">
                <a:cs typeface="Calibri"/>
              </a:rPr>
              <a:t>Tributação</a:t>
            </a:r>
          </a:p>
          <a:p>
            <a:pPr lvl="1"/>
            <a:r>
              <a:rPr lang="pt-BR" sz="2000" dirty="0">
                <a:cs typeface="Calibri"/>
              </a:rPr>
              <a:t>Fiscalização, emissão e recebimento de multas.</a:t>
            </a:r>
          </a:p>
          <a:p>
            <a:pPr lvl="1"/>
            <a:r>
              <a:rPr lang="pt-BR" sz="2000" dirty="0">
                <a:cs typeface="Calibri"/>
              </a:rPr>
              <a:t>Emissão de licenças</a:t>
            </a:r>
          </a:p>
          <a:p>
            <a:pPr lvl="1"/>
            <a:r>
              <a:rPr lang="pt-BR" sz="2000" dirty="0">
                <a:cs typeface="Calibri"/>
              </a:rPr>
              <a:t>Contratos Inteligentes</a:t>
            </a:r>
          </a:p>
          <a:p>
            <a:pPr lvl="1"/>
            <a:r>
              <a:rPr lang="pt-BR" sz="2000" dirty="0">
                <a:cs typeface="Calibri"/>
              </a:rPr>
              <a:t>Block Chain (serviço de cartório)</a:t>
            </a:r>
          </a:p>
          <a:p>
            <a:pPr lvl="1"/>
            <a:r>
              <a:rPr lang="pt-BR" sz="2000" dirty="0">
                <a:cs typeface="Calibri"/>
              </a:rPr>
              <a:t>Sistemas de Manutenção</a:t>
            </a:r>
          </a:p>
          <a:p>
            <a:pPr lvl="1"/>
            <a:r>
              <a:rPr lang="pt-BR" sz="2000" dirty="0">
                <a:cs typeface="Calibri"/>
              </a:rPr>
              <a:t>Etc.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324C18-CF82-B38E-8DA0-D5D8FFB7CF9E}"/>
              </a:ext>
            </a:extLst>
          </p:cNvPr>
          <p:cNvCxnSpPr>
            <a:cxnSpLocks/>
          </p:cNvCxnSpPr>
          <p:nvPr/>
        </p:nvCxnSpPr>
        <p:spPr>
          <a:xfrm>
            <a:off x="4544661" y="2555665"/>
            <a:ext cx="0" cy="3580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429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534F-38EB-487D-1616-84B9E2B9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992" y="2877213"/>
            <a:ext cx="3211286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Smart Health</a:t>
            </a:r>
            <a:endParaRPr lang="en-US" dirty="0">
              <a:solidFill>
                <a:schemeClr val="accent6"/>
              </a:solidFill>
              <a:latin typeface="Calibri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A9416-71C9-847D-2553-4765D8E51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549" y="861237"/>
            <a:ext cx="7957456" cy="17750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Interseção entre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tecnologia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e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saúde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na era digital. </a:t>
            </a:r>
          </a:p>
          <a:p>
            <a:pPr marL="0" indent="0">
              <a:buNone/>
            </a:pPr>
            <a:r>
              <a:rPr lang="pt-BR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T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ransforma a maneira como percebemos, gerenciamos e melhoramos nossa saúde e bem-estar.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FDE5BC-7D3C-C6E3-5C72-9862B2BA51BC}"/>
              </a:ext>
            </a:extLst>
          </p:cNvPr>
          <p:cNvSpPr txBox="1"/>
          <p:nvPr/>
        </p:nvSpPr>
        <p:spPr>
          <a:xfrm>
            <a:off x="3798278" y="2763108"/>
            <a:ext cx="60977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cs typeface="Calibri"/>
              </a:rPr>
              <a:t>Agendamentos pela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cs typeface="Calibri"/>
              </a:rPr>
              <a:t>Tele medicina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cs typeface="Calibri"/>
              </a:rPr>
              <a:t>Sensores no paciente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cs typeface="Calibri"/>
              </a:rPr>
              <a:t>Diagnósticos por sensores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cs typeface="Calibri"/>
              </a:rPr>
              <a:t>Medicina Preditiva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cs typeface="Calibri"/>
              </a:rPr>
              <a:t>Exposure</a:t>
            </a:r>
            <a:r>
              <a:rPr lang="pt-BR" dirty="0">
                <a:cs typeface="Calibri"/>
              </a:rPr>
              <a:t>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cs typeface="Calibri"/>
              </a:rPr>
              <a:t>Compartilhamento de Dados Médicos (Block Chain para ficha e prontuário)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cs typeface="Calibri"/>
              </a:rPr>
              <a:t>Ambiente de pesquisas compartilhado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cs typeface="Calibri"/>
              </a:rPr>
              <a:t>Identificação de problemas de saúde pública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cs typeface="Calibri"/>
              </a:rPr>
              <a:t>Sistemas de comunicação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D27AE-9AC1-3E1E-9942-4131E5362E25}"/>
              </a:ext>
            </a:extLst>
          </p:cNvPr>
          <p:cNvCxnSpPr>
            <a:cxnSpLocks/>
          </p:cNvCxnSpPr>
          <p:nvPr/>
        </p:nvCxnSpPr>
        <p:spPr>
          <a:xfrm>
            <a:off x="3470773" y="2551814"/>
            <a:ext cx="0" cy="3580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527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2CEC-6869-DD85-4969-7D16BA0D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42" y="2927571"/>
            <a:ext cx="3553047" cy="1325563"/>
          </a:xfrm>
        </p:spPr>
        <p:txBody>
          <a:bodyPr/>
          <a:lstStyle/>
          <a:p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Disaster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b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BEA10-01DC-D5B4-9838-08DE6E747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6549" y="776177"/>
            <a:ext cx="6537251" cy="5400786"/>
          </a:xfrm>
        </p:spPr>
        <p:txBody>
          <a:bodyPr>
            <a:normAutofit/>
          </a:bodyPr>
          <a:lstStyle/>
          <a:p>
            <a:r>
              <a:rPr lang="pt-BR" b="1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Disaster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 Management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(Gestão de Desastres) em cidades inteligentes refere-se ao planejamento, preparação e resposta a eventos catastróficos ou emergências. Isso inclui ações para minimizar danos, proteger vidas e propriedades, e restaurar a normalidade após desastres naturais e </a:t>
            </a:r>
            <a:r>
              <a:rPr lang="pt-BR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eventos provocados pelo homem.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681CA-3EA3-CFA0-C276-57A663F4AE9A}"/>
              </a:ext>
            </a:extLst>
          </p:cNvPr>
          <p:cNvSpPr txBox="1"/>
          <p:nvPr/>
        </p:nvSpPr>
        <p:spPr>
          <a:xfrm>
            <a:off x="5621965" y="4774594"/>
            <a:ext cx="6097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Inclui 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monitoramento, alertas, evacuações, alocação de recursos e coordenação entre agências governamentais e comunidades locais. O objetivo é tornar as cidades mais resilientes e capazes de enfrentar adversidades de forma eficaz</a:t>
            </a:r>
            <a:endParaRPr lang="pt-B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7EF26D-F532-D4BF-CC3F-B166A65337E0}"/>
              </a:ext>
            </a:extLst>
          </p:cNvPr>
          <p:cNvCxnSpPr>
            <a:cxnSpLocks/>
          </p:cNvCxnSpPr>
          <p:nvPr/>
        </p:nvCxnSpPr>
        <p:spPr>
          <a:xfrm>
            <a:off x="5171982" y="4616932"/>
            <a:ext cx="0" cy="1357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054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A704-D357-DC03-E1C0-A46C0A55C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1" y="2445134"/>
            <a:ext cx="3723752" cy="1325563"/>
          </a:xfrm>
        </p:spPr>
        <p:txBody>
          <a:bodyPr>
            <a:normAutofit/>
          </a:bodyPr>
          <a:lstStyle/>
          <a:p>
            <a:r>
              <a:rPr lang="pt-BR" b="1" dirty="0" err="1">
                <a:solidFill>
                  <a:schemeClr val="accent6"/>
                </a:solidFill>
                <a:latin typeface="Calibri"/>
                <a:cs typeface="Calibri Light"/>
              </a:rPr>
              <a:t>Smart</a:t>
            </a:r>
            <a:r>
              <a:rPr lang="pt-BR" b="1" dirty="0">
                <a:solidFill>
                  <a:schemeClr val="accent6"/>
                </a:solidFill>
                <a:latin typeface="Calibri"/>
                <a:cs typeface="Calibri Light"/>
              </a:rPr>
              <a:t> Sustainability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C79-C7A1-7E8B-6E6F-E6EFD5267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802" y="1403498"/>
            <a:ext cx="5575998" cy="4773465"/>
          </a:xfrm>
        </p:spPr>
        <p:txBody>
          <a:bodyPr/>
          <a:lstStyle/>
          <a:p>
            <a:r>
              <a:rPr lang="pt-BR" dirty="0"/>
              <a:t>Qualidade da água.</a:t>
            </a:r>
          </a:p>
          <a:p>
            <a:r>
              <a:rPr lang="pt-BR" dirty="0"/>
              <a:t>Qualidade do ar.</a:t>
            </a:r>
          </a:p>
          <a:p>
            <a:r>
              <a:rPr lang="pt-BR" dirty="0"/>
              <a:t>Gerenciamento do </a:t>
            </a:r>
            <a:r>
              <a:rPr lang="pt-BR" dirty="0" err="1"/>
              <a:t>eco-sistema</a:t>
            </a:r>
            <a:r>
              <a:rPr lang="pt-BR" dirty="0"/>
              <a:t>.</a:t>
            </a:r>
          </a:p>
          <a:p>
            <a:r>
              <a:rPr lang="pt-BR" dirty="0"/>
              <a:t>Gestão de parques e estuários.</a:t>
            </a:r>
          </a:p>
          <a:p>
            <a:r>
              <a:rPr lang="pt-BR" dirty="0"/>
              <a:t>Programas de redução de consumo de energia, redução de pegada de carbono.</a:t>
            </a:r>
          </a:p>
          <a:p>
            <a:r>
              <a:rPr lang="pt-BR" dirty="0"/>
              <a:t>redução de lixo.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B30BE-0617-3063-B094-0F1FA7833789}"/>
              </a:ext>
            </a:extLst>
          </p:cNvPr>
          <p:cNvSpPr txBox="1"/>
          <p:nvPr/>
        </p:nvSpPr>
        <p:spPr>
          <a:xfrm>
            <a:off x="5920273" y="6169709"/>
            <a:ext cx="60928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2"/>
              </a:rPr>
              <a:t>https://sustainabilitymag.com/top10/top-10-smart-cities-around-the-world</a:t>
            </a:r>
            <a:endParaRPr lang="pt-BR" sz="1200" dirty="0"/>
          </a:p>
          <a:p>
            <a:r>
              <a:rPr lang="pt-BR" sz="1200" dirty="0"/>
              <a:t>https://link.springer.com/article/10.1007/s10311-023-01604-3</a:t>
            </a:r>
          </a:p>
        </p:txBody>
      </p:sp>
    </p:spTree>
    <p:extLst>
      <p:ext uri="{BB962C8B-B14F-4D97-AF65-F5344CB8AC3E}">
        <p14:creationId xmlns:p14="http://schemas.microsoft.com/office/powerpoint/2010/main" val="3830395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9EB2669-429A-E914-A1AB-A03269F8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51" y="0"/>
            <a:ext cx="6772345" cy="6602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70AAC9-3F68-D16D-6F31-F5BA800B17C9}"/>
              </a:ext>
            </a:extLst>
          </p:cNvPr>
          <p:cNvSpPr txBox="1"/>
          <p:nvPr/>
        </p:nvSpPr>
        <p:spPr>
          <a:xfrm>
            <a:off x="8772524" y="6385449"/>
            <a:ext cx="41430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smartcity.press</a:t>
            </a:r>
            <a:r>
              <a:rPr lang="en-US" sz="1200" dirty="0"/>
              <a:t>/the-role-of-green-spaces/</a:t>
            </a:r>
          </a:p>
        </p:txBody>
      </p:sp>
    </p:spTree>
    <p:extLst>
      <p:ext uri="{BB962C8B-B14F-4D97-AF65-F5344CB8AC3E}">
        <p14:creationId xmlns:p14="http://schemas.microsoft.com/office/powerpoint/2010/main" val="501174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1EE7-6C0B-533D-0B64-E4ED960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2" y="365125"/>
            <a:ext cx="4478079" cy="1325563"/>
          </a:xfrm>
        </p:spPr>
        <p:txBody>
          <a:bodyPr/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COLETA DE LIXO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ADCF-F4E5-C957-CAE1-B60B235C4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14" y="5632081"/>
            <a:ext cx="6742814" cy="949694"/>
          </a:xfrm>
        </p:spPr>
        <p:txBody>
          <a:bodyPr>
            <a:normAutofit/>
          </a:bodyPr>
          <a:lstStyle/>
          <a:p>
            <a:r>
              <a:rPr lang="pt-BR" sz="1400" dirty="0">
                <a:hlinkClick r:id="rId2"/>
              </a:rPr>
              <a:t>https://youtu.be/xam456ehBcY?si=zgZlqoL8WsmO58JE</a:t>
            </a:r>
            <a:endParaRPr lang="pt-BR" sz="1400" dirty="0"/>
          </a:p>
          <a:p>
            <a:r>
              <a:rPr lang="pt-BR" sz="1400" dirty="0"/>
              <a:t>https://www.youtube.com/watch?v=gHmt1GTVlnM&amp;ab_channel=MariMaticGroup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3F119-A52D-6B9A-6B61-CD6BE3FB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91" y="3104486"/>
            <a:ext cx="5383057" cy="22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58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at night with clouds&#10;&#10;Description automatically generated">
            <a:extLst>
              <a:ext uri="{FF2B5EF4-FFF2-40B4-BE49-F238E27FC236}">
                <a16:creationId xmlns:a16="http://schemas.microsoft.com/office/drawing/2014/main" id="{BBFC7939-F80B-9F7D-B138-30E69AFC3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8" y="0"/>
            <a:ext cx="12198068" cy="7147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315E9-41B2-DE3E-789B-7963990726DD}"/>
              </a:ext>
            </a:extLst>
          </p:cNvPr>
          <p:cNvSpPr txBox="1"/>
          <p:nvPr/>
        </p:nvSpPr>
        <p:spPr>
          <a:xfrm>
            <a:off x="8000999" y="6519446"/>
            <a:ext cx="51421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https://news.un.org/pt/story/2019/02/1660701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76259-264F-71B7-D073-22D384F0E7E8}"/>
              </a:ext>
            </a:extLst>
          </p:cNvPr>
          <p:cNvSpPr txBox="1"/>
          <p:nvPr/>
        </p:nvSpPr>
        <p:spPr>
          <a:xfrm>
            <a:off x="690589" y="737755"/>
            <a:ext cx="1080475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</a:rPr>
              <a:t>Segundo a ONU, </a:t>
            </a:r>
          </a:p>
          <a:p>
            <a:pPr algn="ctr"/>
            <a:r>
              <a:rPr lang="pt-BR" sz="4400" b="1" dirty="0">
                <a:solidFill>
                  <a:schemeClr val="bg1"/>
                </a:solidFill>
              </a:rPr>
              <a:t>Até 2050, mais de 70% da População Mundial</a:t>
            </a:r>
          </a:p>
          <a:p>
            <a:pPr algn="ctr"/>
            <a:r>
              <a:rPr lang="pt-BR" sz="4400" b="1" dirty="0">
                <a:solidFill>
                  <a:schemeClr val="bg1"/>
                </a:solidFill>
              </a:rPr>
              <a:t> estará vivendo nas Cidades</a:t>
            </a:r>
          </a:p>
        </p:txBody>
      </p:sp>
    </p:spTree>
    <p:extLst>
      <p:ext uri="{BB962C8B-B14F-4D97-AF65-F5344CB8AC3E}">
        <p14:creationId xmlns:p14="http://schemas.microsoft.com/office/powerpoint/2010/main" val="2308348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39E8-2B59-B1B0-AB94-E3DEB338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14" y="2842511"/>
            <a:ext cx="3457353" cy="1325563"/>
          </a:xfrm>
        </p:spPr>
        <p:txBody>
          <a:bodyPr/>
          <a:lstStyle/>
          <a:p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Smart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Education</a:t>
            </a:r>
            <a:endParaRPr lang="pt-BR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1F0EC-F771-16BA-5417-B218FADD8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242" y="1052623"/>
            <a:ext cx="6441558" cy="5124340"/>
          </a:xfrm>
        </p:spPr>
        <p:txBody>
          <a:bodyPr/>
          <a:lstStyle/>
          <a:p>
            <a:r>
              <a:rPr lang="pt-BR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É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 fundamental para o desenvolvimento humano e aprimoramento do intelecto. Ela vai além das estruturas físicas das cidades, abrangendo a transformação de mentes. Tecnologias digitais oferecem oportunidades únicas de personalização do aprendizado, educação continuada e melhor comunicação entre professores e alunos.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2878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E161-5D2B-4B75-A464-F9A062CD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4" y="3460621"/>
            <a:ext cx="5020340" cy="1325563"/>
          </a:xfrm>
        </p:spPr>
        <p:txBody>
          <a:bodyPr>
            <a:normAutofit/>
          </a:bodyPr>
          <a:lstStyle/>
          <a:p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Smart</a:t>
            </a:r>
            <a:b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Empreendedorismo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AAF65-0D19-3532-2703-FE8DBD42D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590" y="744279"/>
            <a:ext cx="6654209" cy="5432684"/>
          </a:xfrm>
        </p:spPr>
        <p:txBody>
          <a:bodyPr/>
          <a:lstStyle/>
          <a:p>
            <a:r>
              <a:rPr lang="pt-BR" dirty="0">
                <a:solidFill>
                  <a:srgbClr val="111111"/>
                </a:solidFill>
                <a:highlight>
                  <a:srgbClr val="FFFFFF"/>
                </a:highlight>
                <a:latin typeface="-apple-system"/>
              </a:rPr>
              <a:t>C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apacidade de identificar oportunidades e inovar, utilizando tecnologia e conhecimento para resolver problemas urbanos. Os empreendedores desempenham um papel crucial na transformação das cidades, buscando soluções criativas e sustentáveis para melhorar a qualidade de vida dos cidadãos.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620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B6A1-2E0A-2B17-248D-B20A32E4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81" y="2874409"/>
            <a:ext cx="3457353" cy="1325563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Ranking das Cidades Inteligentes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35534-B286-0785-CAB8-1CB9EB306004}"/>
              </a:ext>
            </a:extLst>
          </p:cNvPr>
          <p:cNvSpPr txBox="1"/>
          <p:nvPr/>
        </p:nvSpPr>
        <p:spPr>
          <a:xfrm>
            <a:off x="518337" y="6308209"/>
            <a:ext cx="609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https://smartcitiesindex.org/smartcitiesindexreport2022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F606E-261F-8DDB-85FB-5E9B16A1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46" y="1050409"/>
            <a:ext cx="390609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7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B0FD-4EC3-5416-282D-C8A74DAD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Como se faz uma Cidade Inteligente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1D12-ECA9-71DE-71EB-8C48B40A0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304"/>
            <a:ext cx="4903381" cy="4135954"/>
          </a:xfrm>
        </p:spPr>
        <p:txBody>
          <a:bodyPr anchor="ctr">
            <a:normAutofit/>
          </a:bodyPr>
          <a:lstStyle/>
          <a:p>
            <a:r>
              <a:rPr lang="pt-BR" dirty="0"/>
              <a:t>Foco no Cidadão</a:t>
            </a:r>
          </a:p>
          <a:p>
            <a:r>
              <a:rPr lang="pt-BR" dirty="0"/>
              <a:t>Visão</a:t>
            </a:r>
          </a:p>
          <a:p>
            <a:r>
              <a:rPr lang="pt-BR" dirty="0"/>
              <a:t>Projeto de Longo prazo</a:t>
            </a:r>
          </a:p>
          <a:p>
            <a:r>
              <a:rPr lang="pt-BR" dirty="0"/>
              <a:t>Monitoramento e Avaliação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5B6EC0-FFE2-1B19-1145-503E1AFC5C5C}"/>
              </a:ext>
            </a:extLst>
          </p:cNvPr>
          <p:cNvGrpSpPr/>
          <p:nvPr/>
        </p:nvGrpSpPr>
        <p:grpSpPr>
          <a:xfrm>
            <a:off x="7044067" y="1873177"/>
            <a:ext cx="4292010" cy="4135954"/>
            <a:chOff x="7754676" y="1479773"/>
            <a:chExt cx="4292010" cy="41359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29677B-5E55-CF12-20B3-71D659975B60}"/>
                </a:ext>
              </a:extLst>
            </p:cNvPr>
            <p:cNvSpPr/>
            <p:nvPr/>
          </p:nvSpPr>
          <p:spPr>
            <a:xfrm>
              <a:off x="7754676" y="1479773"/>
              <a:ext cx="4292010" cy="41359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chemeClr val="tx2">
                      <a:lumMod val="50000"/>
                    </a:schemeClr>
                  </a:solidFill>
                </a:rPr>
                <a:t>Cidade</a:t>
              </a:r>
            </a:p>
            <a:p>
              <a:pPr algn="ctr"/>
              <a:r>
                <a:rPr lang="pt-BR" dirty="0">
                  <a:solidFill>
                    <a:schemeClr val="tx2">
                      <a:lumMod val="50000"/>
                    </a:schemeClr>
                  </a:solidFill>
                </a:rPr>
                <a:t>Inteligente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81BC78F-8F7C-7F4D-60F6-DAECD031C1D4}"/>
                </a:ext>
              </a:extLst>
            </p:cNvPr>
            <p:cNvSpPr/>
            <p:nvPr/>
          </p:nvSpPr>
          <p:spPr>
            <a:xfrm>
              <a:off x="7935432" y="1758305"/>
              <a:ext cx="3965944" cy="30632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chemeClr val="tx2">
                      <a:lumMod val="50000"/>
                    </a:schemeClr>
                  </a:solidFill>
                </a:rPr>
                <a:t>Qualidade de Vida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9F97EB-2CDE-6033-45C8-80ADD2B1F952}"/>
                </a:ext>
              </a:extLst>
            </p:cNvPr>
            <p:cNvSpPr/>
            <p:nvPr/>
          </p:nvSpPr>
          <p:spPr>
            <a:xfrm>
              <a:off x="8736416" y="2156932"/>
              <a:ext cx="2328530" cy="16051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chemeClr val="tx2">
                      <a:lumMod val="50000"/>
                    </a:schemeClr>
                  </a:solidFill>
                </a:rPr>
                <a:t>Cidades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25C1BA-3BD4-0E9F-3352-B56D9934BD0E}"/>
                </a:ext>
              </a:extLst>
            </p:cNvPr>
            <p:cNvSpPr/>
            <p:nvPr/>
          </p:nvSpPr>
          <p:spPr>
            <a:xfrm>
              <a:off x="9067798" y="2784345"/>
              <a:ext cx="1701209" cy="4518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2">
                      <a:lumMod val="50000"/>
                    </a:schemeClr>
                  </a:solidFill>
                </a:rPr>
                <a:t>Pessoas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6E8E6-05A6-CD9C-1B96-736CB744ACA7}"/>
                </a:ext>
              </a:extLst>
            </p:cNvPr>
            <p:cNvSpPr/>
            <p:nvPr/>
          </p:nvSpPr>
          <p:spPr>
            <a:xfrm>
              <a:off x="9075775" y="2264993"/>
              <a:ext cx="1701209" cy="4518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2">
                      <a:lumMod val="50000"/>
                    </a:schemeClr>
                  </a:solidFill>
                </a:rPr>
                <a:t>Tecnologias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538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0A34-769C-A921-48B0-14D8FF0B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2722536"/>
            <a:ext cx="3382108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Calibri"/>
                <a:cs typeface="Calibri Light"/>
              </a:rPr>
              <a:t>Fatores</a:t>
            </a:r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 de </a:t>
            </a:r>
            <a:r>
              <a:rPr lang="en-US" b="1" dirty="0" err="1">
                <a:solidFill>
                  <a:schemeClr val="accent6"/>
                </a:solidFill>
                <a:latin typeface="Calibri"/>
                <a:cs typeface="Calibri Light"/>
              </a:rPr>
              <a:t>Sucesso</a:t>
            </a:r>
            <a:endParaRPr lang="en-US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DB77D-043C-E4FD-C5E9-7F98219A0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2" y="874207"/>
            <a:ext cx="6430108" cy="530275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>
                <a:cs typeface="Calibri"/>
              </a:rPr>
              <a:t>Começar por baixo e pelas pontas.</a:t>
            </a:r>
          </a:p>
          <a:p>
            <a:r>
              <a:rPr lang="pt-BR" dirty="0">
                <a:cs typeface="Calibri"/>
              </a:rPr>
              <a:t>Ser distribuído (Escalável).</a:t>
            </a:r>
          </a:p>
          <a:p>
            <a:r>
              <a:rPr lang="pt-BR" dirty="0">
                <a:cs typeface="Calibri"/>
              </a:rPr>
              <a:t>Buscar entregas rápidas, seguras e consistentes.</a:t>
            </a:r>
          </a:p>
          <a:p>
            <a:r>
              <a:rPr lang="pt-BR" dirty="0">
                <a:cs typeface="Calibri"/>
              </a:rPr>
              <a:t>Manter foco na visão!!!</a:t>
            </a:r>
          </a:p>
          <a:p>
            <a:r>
              <a:rPr lang="pt-BR" dirty="0">
                <a:cs typeface="Calibri"/>
              </a:rPr>
              <a:t>O Cidadão é a visão!!!</a:t>
            </a:r>
          </a:p>
          <a:p>
            <a:r>
              <a:rPr lang="pt-BR" dirty="0">
                <a:cs typeface="Calibri"/>
              </a:rPr>
              <a:t>Não seja mal, seja livre.</a:t>
            </a:r>
          </a:p>
          <a:p>
            <a:r>
              <a:rPr lang="pt-BR" dirty="0">
                <a:cs typeface="Calibri"/>
              </a:rPr>
              <a:t>Cuidado com tecnologias proprietárias e </a:t>
            </a:r>
            <a:r>
              <a:rPr lang="pt-BR" dirty="0" err="1">
                <a:cs typeface="Calibri"/>
              </a:rPr>
              <a:t>Lock</a:t>
            </a:r>
            <a:r>
              <a:rPr lang="pt-BR" dirty="0">
                <a:cs typeface="Calibri"/>
              </a:rPr>
              <a:t>-In de fornecedores.!!!</a:t>
            </a:r>
          </a:p>
          <a:p>
            <a:r>
              <a:rPr lang="pt-BR" dirty="0">
                <a:cs typeface="Calibri"/>
              </a:rPr>
              <a:t>Pense em novos modelos econômicos!</a:t>
            </a:r>
          </a:p>
          <a:p>
            <a:r>
              <a:rPr lang="pt-BR" dirty="0">
                <a:cs typeface="Calibri"/>
              </a:rPr>
              <a:t>Parcerias e Concessões de serviços.</a:t>
            </a:r>
          </a:p>
          <a:p>
            <a:r>
              <a:rPr lang="pt-BR" dirty="0">
                <a:cs typeface="Calibri"/>
              </a:rPr>
              <a:t>Deve gerar valor, deve gerar riqueza para todos.</a:t>
            </a:r>
          </a:p>
          <a:p>
            <a:r>
              <a:rPr lang="pt-BR" dirty="0">
                <a:cs typeface="Calibri"/>
              </a:rPr>
              <a:t>Não reinventar a roda.</a:t>
            </a:r>
          </a:p>
        </p:txBody>
      </p:sp>
    </p:spTree>
    <p:extLst>
      <p:ext uri="{BB962C8B-B14F-4D97-AF65-F5344CB8AC3E}">
        <p14:creationId xmlns:p14="http://schemas.microsoft.com/office/powerpoint/2010/main" val="376607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71B37B7-B76C-8563-24F0-6DE19477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9" y="797442"/>
            <a:ext cx="10911288" cy="539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62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804B-B7D2-BBAA-A73A-B0C7BB41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373219"/>
            <a:ext cx="3125038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Calibri"/>
                <a:cs typeface="Calibri Light"/>
              </a:rPr>
              <a:t>Tecnologias</a:t>
            </a:r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 </a:t>
            </a:r>
            <a:b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</a:br>
            <a:endParaRPr lang="en-US" b="1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494E-2856-22B8-C74D-4F4611ED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36"/>
            <a:ext cx="10515600" cy="15095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55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apezoid 9">
            <a:extLst>
              <a:ext uri="{FF2B5EF4-FFF2-40B4-BE49-F238E27FC236}">
                <a16:creationId xmlns:a16="http://schemas.microsoft.com/office/drawing/2014/main" id="{B5FED9F1-81D2-A416-CCDC-056D13EB2980}"/>
              </a:ext>
            </a:extLst>
          </p:cNvPr>
          <p:cNvSpPr/>
          <p:nvPr/>
        </p:nvSpPr>
        <p:spPr>
          <a:xfrm>
            <a:off x="106326" y="5305647"/>
            <a:ext cx="11901249" cy="1421538"/>
          </a:xfrm>
          <a:prstGeom prst="trapezoid">
            <a:avLst>
              <a:gd name="adj" fmla="val 11774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252F6-EFB7-113F-EAEA-3B8E4201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36" y="2576582"/>
            <a:ext cx="3382108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Aquisição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 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de Dados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BF76-3CD8-5239-1D05-990E96D2F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80598" y="365125"/>
            <a:ext cx="7524959" cy="35235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SENSORES</a:t>
            </a:r>
          </a:p>
          <a:p>
            <a:r>
              <a:rPr lang="pt-BR" dirty="0">
                <a:cs typeface="Calibri"/>
              </a:rPr>
              <a:t>Câmeras, </a:t>
            </a:r>
          </a:p>
          <a:p>
            <a:r>
              <a:rPr lang="pt-BR" dirty="0">
                <a:cs typeface="Calibri"/>
              </a:rPr>
              <a:t>Sensores de Trânsito e Carros Autônomos,</a:t>
            </a:r>
          </a:p>
          <a:p>
            <a:r>
              <a:rPr lang="pt-BR" dirty="0">
                <a:cs typeface="Calibri"/>
              </a:rPr>
              <a:t>Sensores de tráfego,</a:t>
            </a:r>
          </a:p>
          <a:p>
            <a:r>
              <a:rPr lang="pt-BR" dirty="0">
                <a:cs typeface="Calibri"/>
              </a:rPr>
              <a:t>Sensores de Iluminação,</a:t>
            </a:r>
          </a:p>
          <a:p>
            <a:r>
              <a:rPr lang="pt-BR" dirty="0">
                <a:cs typeface="Calibri"/>
              </a:rPr>
              <a:t> temperatura, pressão atmosférica, Precipitação</a:t>
            </a:r>
          </a:p>
          <a:p>
            <a:r>
              <a:rPr lang="pt-BR" dirty="0">
                <a:cs typeface="Calibri"/>
              </a:rPr>
              <a:t>Microfones e outros...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7DA42-B1E5-C2B6-CD45-E81276E6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0598" y="4335253"/>
            <a:ext cx="7524959" cy="215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b="1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HUMANOS</a:t>
            </a:r>
            <a:endParaRPr lang="pt-BR" dirty="0">
              <a:cs typeface="Calibri"/>
            </a:endParaRPr>
          </a:p>
          <a:p>
            <a:r>
              <a:rPr lang="pt-BR" dirty="0">
                <a:cs typeface="Calibri"/>
              </a:rPr>
              <a:t>Smartphones</a:t>
            </a:r>
          </a:p>
          <a:p>
            <a:r>
              <a:rPr lang="pt-BR" i="1" dirty="0" err="1">
                <a:cs typeface="Calibri"/>
              </a:rPr>
              <a:t>Crowd</a:t>
            </a:r>
            <a:r>
              <a:rPr lang="pt-BR" i="1" dirty="0">
                <a:cs typeface="Calibri"/>
              </a:rPr>
              <a:t> </a:t>
            </a:r>
            <a:r>
              <a:rPr lang="pt-BR" i="1" dirty="0" err="1">
                <a:cs typeface="Calibri"/>
              </a:rPr>
              <a:t>Sourcing</a:t>
            </a:r>
            <a:endParaRPr lang="pt-BR" i="1" dirty="0">
              <a:cs typeface="Calibri"/>
            </a:endParaRPr>
          </a:p>
          <a:p>
            <a:r>
              <a:rPr lang="pt-BR" dirty="0">
                <a:cs typeface="Calibri"/>
              </a:rPr>
              <a:t>Redes Sociais</a:t>
            </a:r>
          </a:p>
        </p:txBody>
      </p:sp>
    </p:spTree>
    <p:extLst>
      <p:ext uri="{BB962C8B-B14F-4D97-AF65-F5344CB8AC3E}">
        <p14:creationId xmlns:p14="http://schemas.microsoft.com/office/powerpoint/2010/main" val="2037361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804B-B7D2-BBAA-A73A-B0C7BB41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34" y="2190564"/>
            <a:ext cx="3467913" cy="1997814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Calibri"/>
                <a:cs typeface="Calibri Light"/>
              </a:rPr>
              <a:t>Camada</a:t>
            </a:r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 de </a:t>
            </a:r>
            <a:r>
              <a:rPr lang="en-US" b="1" dirty="0" err="1">
                <a:solidFill>
                  <a:schemeClr val="accent6"/>
                </a:solidFill>
                <a:latin typeface="Calibri"/>
                <a:cs typeface="Calibri Light"/>
              </a:rPr>
              <a:t>Comunicação</a:t>
            </a:r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 de Redes</a:t>
            </a:r>
            <a:endParaRPr lang="en-US" b="1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494E-2856-22B8-C74D-4F4611ED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512466"/>
            <a:ext cx="6711462" cy="566449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Redes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Públicas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Internet</a:t>
            </a:r>
          </a:p>
          <a:p>
            <a:r>
              <a:rPr lang="en-US" dirty="0" err="1"/>
              <a:t>WiFi</a:t>
            </a:r>
            <a:r>
              <a:rPr lang="en-US" dirty="0"/>
              <a:t> Público</a:t>
            </a:r>
          </a:p>
          <a:p>
            <a:r>
              <a:rPr lang="en-US" dirty="0"/>
              <a:t>Rede de </a:t>
            </a:r>
            <a:r>
              <a:rPr lang="en-US" dirty="0" err="1"/>
              <a:t>Telefonia</a:t>
            </a:r>
            <a:r>
              <a:rPr lang="en-US" dirty="0"/>
              <a:t> </a:t>
            </a:r>
            <a:r>
              <a:rPr lang="en-US" dirty="0" err="1"/>
              <a:t>Celular</a:t>
            </a:r>
            <a:endParaRPr lang="en-US" dirty="0"/>
          </a:p>
          <a:p>
            <a:r>
              <a:rPr lang="en-US" dirty="0"/>
              <a:t>Rede da </a:t>
            </a:r>
            <a:r>
              <a:rPr lang="en-US" dirty="0" err="1"/>
              <a:t>Cidade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Redes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Privadas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Redes </a:t>
            </a:r>
            <a:r>
              <a:rPr lang="en-US" dirty="0" err="1"/>
              <a:t>Corporativas</a:t>
            </a:r>
            <a:endParaRPr lang="en-US" dirty="0"/>
          </a:p>
          <a:p>
            <a:r>
              <a:rPr lang="en-US" dirty="0"/>
              <a:t>Redes </a:t>
            </a:r>
          </a:p>
        </p:txBody>
      </p:sp>
    </p:spTree>
    <p:extLst>
      <p:ext uri="{BB962C8B-B14F-4D97-AF65-F5344CB8AC3E}">
        <p14:creationId xmlns:p14="http://schemas.microsoft.com/office/powerpoint/2010/main" val="1592693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A91B7A9-BE0B-9526-2BAE-7C90BB55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8" y="64505"/>
            <a:ext cx="10344613" cy="6654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B43BB-F605-C241-1590-A0E9B6F4B312}"/>
              </a:ext>
            </a:extLst>
          </p:cNvPr>
          <p:cNvSpPr txBox="1"/>
          <p:nvPr/>
        </p:nvSpPr>
        <p:spPr>
          <a:xfrm>
            <a:off x="260196" y="6579219"/>
            <a:ext cx="92833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https://forum.huawei.com/enterprise/en/distribution-of-iot-protocols-in-osi/thread/765915-887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6657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A989-5930-B022-439C-18F4C6752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079"/>
            <a:ext cx="10515600" cy="60563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accent6"/>
                </a:solidFill>
                <a:cs typeface="Calibri"/>
              </a:rPr>
              <a:t>De Proto-</a:t>
            </a:r>
            <a:r>
              <a:rPr lang="en-US" sz="7200" b="1" dirty="0" err="1">
                <a:solidFill>
                  <a:schemeClr val="accent6"/>
                </a:solidFill>
                <a:cs typeface="Calibri"/>
              </a:rPr>
              <a:t>Cidades</a:t>
            </a:r>
            <a:endParaRPr lang="en-US" sz="7200" b="1" dirty="0">
              <a:solidFill>
                <a:schemeClr val="accent6"/>
              </a:solidFill>
              <a:cs typeface="Calibri"/>
            </a:endParaRPr>
          </a:p>
          <a:p>
            <a:pPr marL="0" indent="0" algn="ctr">
              <a:buNone/>
            </a:pPr>
            <a:r>
              <a:rPr lang="en-US" sz="7200" b="1" dirty="0">
                <a:solidFill>
                  <a:schemeClr val="accent6"/>
                </a:solidFill>
                <a:cs typeface="Calibri"/>
              </a:rPr>
              <a:t> para as </a:t>
            </a:r>
          </a:p>
          <a:p>
            <a:pPr marL="0" indent="0" algn="ctr">
              <a:buNone/>
            </a:pPr>
            <a:r>
              <a:rPr lang="en-US" sz="7200" b="1" dirty="0">
                <a:solidFill>
                  <a:schemeClr val="accent6"/>
                </a:solidFill>
                <a:cs typeface="Calibri"/>
              </a:rPr>
              <a:t>Mega-</a:t>
            </a:r>
            <a:r>
              <a:rPr lang="en-US" sz="7200" b="1" dirty="0" err="1">
                <a:solidFill>
                  <a:schemeClr val="accent6"/>
                </a:solidFill>
                <a:cs typeface="Calibri"/>
              </a:rPr>
              <a:t>Cidades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905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F881F-6272-996C-908F-8239A0C69F6B}"/>
              </a:ext>
            </a:extLst>
          </p:cNvPr>
          <p:cNvSpPr txBox="1"/>
          <p:nvPr/>
        </p:nvSpPr>
        <p:spPr>
          <a:xfrm>
            <a:off x="3992424" y="4724422"/>
            <a:ext cx="2160494" cy="3693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NB-IoT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72CD-58C7-CE87-A173-BE17771F1C3E}"/>
              </a:ext>
            </a:extLst>
          </p:cNvPr>
          <p:cNvSpPr txBox="1"/>
          <p:nvPr/>
        </p:nvSpPr>
        <p:spPr>
          <a:xfrm>
            <a:off x="3992643" y="4249074"/>
            <a:ext cx="216049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5G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7EA40-1C84-392C-723D-2C42E2C1FC94}"/>
              </a:ext>
            </a:extLst>
          </p:cNvPr>
          <p:cNvSpPr txBox="1"/>
          <p:nvPr/>
        </p:nvSpPr>
        <p:spPr>
          <a:xfrm>
            <a:off x="6323467" y="4249074"/>
            <a:ext cx="216049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ZigBee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23FBB-1386-26F6-6BB9-4F7AD1F9385A}"/>
              </a:ext>
            </a:extLst>
          </p:cNvPr>
          <p:cNvSpPr txBox="1"/>
          <p:nvPr/>
        </p:nvSpPr>
        <p:spPr>
          <a:xfrm>
            <a:off x="6323467" y="4724203"/>
            <a:ext cx="216049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Lora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E3689-CDBD-36D7-F332-82581E677287}"/>
              </a:ext>
            </a:extLst>
          </p:cNvPr>
          <p:cNvSpPr txBox="1"/>
          <p:nvPr/>
        </p:nvSpPr>
        <p:spPr>
          <a:xfrm>
            <a:off x="3992643" y="3496038"/>
            <a:ext cx="216049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</a:rPr>
              <a:t>Long Distance </a:t>
            </a:r>
            <a:r>
              <a:rPr lang="en-US" err="1">
                <a:latin typeface="Calibri"/>
              </a:rPr>
              <a:t>Celular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A106FA-EC9C-F2C0-B98A-2C413A6AD2E9}"/>
              </a:ext>
            </a:extLst>
          </p:cNvPr>
          <p:cNvSpPr txBox="1"/>
          <p:nvPr/>
        </p:nvSpPr>
        <p:spPr>
          <a:xfrm>
            <a:off x="6323466" y="3496038"/>
            <a:ext cx="216049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</a:rPr>
              <a:t>Long Distance Un-</a:t>
            </a:r>
            <a:r>
              <a:rPr lang="en-US" err="1">
                <a:latin typeface="Calibri"/>
              </a:rPr>
              <a:t>Celular</a:t>
            </a:r>
            <a:endParaRPr lang="en-US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43F0B-0E44-C3DC-CE96-357B92BF0518}"/>
              </a:ext>
            </a:extLst>
          </p:cNvPr>
          <p:cNvSpPr txBox="1"/>
          <p:nvPr/>
        </p:nvSpPr>
        <p:spPr>
          <a:xfrm>
            <a:off x="3992642" y="2940225"/>
            <a:ext cx="449131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Calibri"/>
              </a:rPr>
              <a:t>Camadas física e enlace</a:t>
            </a:r>
            <a:endParaRPr lang="pt-BR">
              <a:cs typeface="Calibri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C38FD1-3D5A-1A9D-F3E9-BC9601725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2424" y="1783211"/>
            <a:ext cx="4491319" cy="10607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Redes Wireless para IoT e Cidades Inteligentes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FFD15E-3C83-D85A-4B31-E3DD913928C7}"/>
              </a:ext>
            </a:extLst>
          </p:cNvPr>
          <p:cNvSpPr txBox="1"/>
          <p:nvPr/>
        </p:nvSpPr>
        <p:spPr>
          <a:xfrm>
            <a:off x="6382869" y="6490446"/>
            <a:ext cx="57211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ea typeface="+mn-lt"/>
                <a:cs typeface="+mn-lt"/>
              </a:rPr>
              <a:t>https://www.eclipse.org/community/eclipse_newsletter/2014/february/article2.php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30556-6F8A-3128-B10D-B1EA2FCE7475}"/>
              </a:ext>
            </a:extLst>
          </p:cNvPr>
          <p:cNvSpPr txBox="1"/>
          <p:nvPr/>
        </p:nvSpPr>
        <p:spPr>
          <a:xfrm>
            <a:off x="374838" y="6425209"/>
            <a:ext cx="57211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https://predictabledesigns.com/wireless_technologies_bluetooth_wifi_zigbee_gsm_lte_lora_nb-iot_lte-m/</a:t>
            </a:r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7602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446D24A-945D-A015-A2C3-DF9A45638611}"/>
              </a:ext>
            </a:extLst>
          </p:cNvPr>
          <p:cNvSpPr txBox="1"/>
          <p:nvPr/>
        </p:nvSpPr>
        <p:spPr>
          <a:xfrm>
            <a:off x="4942901" y="3823004"/>
            <a:ext cx="8964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359C1-1BEF-968E-F2B5-484345970EC2}"/>
              </a:ext>
            </a:extLst>
          </p:cNvPr>
          <p:cNvSpPr txBox="1"/>
          <p:nvPr/>
        </p:nvSpPr>
        <p:spPr>
          <a:xfrm>
            <a:off x="5929018" y="3814039"/>
            <a:ext cx="896471" cy="37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MQTT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C14BE6-B838-AEBF-9E30-5E8C41B6505F}"/>
              </a:ext>
            </a:extLst>
          </p:cNvPr>
          <p:cNvSpPr txBox="1"/>
          <p:nvPr/>
        </p:nvSpPr>
        <p:spPr>
          <a:xfrm>
            <a:off x="3947818" y="3823004"/>
            <a:ext cx="89647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19555-4BB6-EDA6-D76A-FFF29C4EBE61}"/>
              </a:ext>
            </a:extLst>
          </p:cNvPr>
          <p:cNvSpPr txBox="1"/>
          <p:nvPr/>
        </p:nvSpPr>
        <p:spPr>
          <a:xfrm>
            <a:off x="3929890" y="3312014"/>
            <a:ext cx="38906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Calibri"/>
              </a:rPr>
              <a:t>Camada de Aplicação</a:t>
            </a:r>
            <a:endParaRPr lang="pt-BR">
              <a:cs typeface="Calibri"/>
            </a:endParaRPr>
          </a:p>
        </p:txBody>
      </p:sp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971EAFBE-142A-E237-E7E3-96CAC5518AF2}"/>
              </a:ext>
            </a:extLst>
          </p:cNvPr>
          <p:cNvSpPr txBox="1">
            <a:spLocks/>
          </p:cNvSpPr>
          <p:nvPr/>
        </p:nvSpPr>
        <p:spPr>
          <a:xfrm>
            <a:off x="3912452" y="2104823"/>
            <a:ext cx="3890681" cy="10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Protocolos de Aplicação para Troca de Mensagens IoT</a:t>
            </a:r>
            <a:endParaRPr lang="pt-B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2F663-4115-B49A-6876-B10C2B89FD12}"/>
              </a:ext>
            </a:extLst>
          </p:cNvPr>
          <p:cNvSpPr txBox="1"/>
          <p:nvPr/>
        </p:nvSpPr>
        <p:spPr>
          <a:xfrm>
            <a:off x="6924100" y="3808665"/>
            <a:ext cx="896471" cy="37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XMPP</a:t>
            </a:r>
          </a:p>
        </p:txBody>
      </p:sp>
    </p:spTree>
    <p:extLst>
      <p:ext uri="{BB962C8B-B14F-4D97-AF65-F5344CB8AC3E}">
        <p14:creationId xmlns:p14="http://schemas.microsoft.com/office/powerpoint/2010/main" val="2561663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5A9E-7450-EB5D-A940-8DE53048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2316982" cy="1325563"/>
          </a:xfrm>
        </p:spPr>
        <p:txBody>
          <a:bodyPr/>
          <a:lstStyle/>
          <a:p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AIoT</a:t>
            </a:r>
            <a:endParaRPr lang="pt-BR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2AED-0FDD-4BCE-E6A4-52634C89B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387" y="874448"/>
            <a:ext cx="7706248" cy="1986800"/>
          </a:xfrm>
        </p:spPr>
        <p:txBody>
          <a:bodyPr/>
          <a:lstStyle/>
          <a:p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O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Internet das Coisas com Inteligência Artificial (</a:t>
            </a:r>
            <a:r>
              <a:rPr lang="pt-BR" b="1" i="0" dirty="0" err="1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AIoT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)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é um campo interdisciplinar emergente que combina a Internet das Coisas (IoT) com técnicas de inteligência artificial (IA).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A9EA9-E3A1-5DC7-C5DB-F54DAF8246DB}"/>
              </a:ext>
            </a:extLst>
          </p:cNvPr>
          <p:cNvSpPr txBox="1"/>
          <p:nvPr/>
        </p:nvSpPr>
        <p:spPr>
          <a:xfrm>
            <a:off x="4369981" y="6295603"/>
            <a:ext cx="7487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https://journals.sagepub.com/doi/full/10.1177/15501477211062835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CFFD2-02A5-D424-7D11-36C53289C145}"/>
              </a:ext>
            </a:extLst>
          </p:cNvPr>
          <p:cNvSpPr txBox="1"/>
          <p:nvPr/>
        </p:nvSpPr>
        <p:spPr>
          <a:xfrm>
            <a:off x="4898951" y="3101097"/>
            <a:ext cx="60977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Convergência de IoT e 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Aplicações Avançadas</a:t>
            </a:r>
            <a:endParaRPr lang="pt-BR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Desafios Técnicos</a:t>
            </a:r>
            <a:endParaRPr lang="pt-BR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Segurança e Privacidade</a:t>
            </a:r>
            <a:endParaRPr lang="pt-BR" dirty="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i="0" dirty="0">
                <a:solidFill>
                  <a:srgbClr val="111111"/>
                </a:solidFill>
                <a:effectLst/>
                <a:highlight>
                  <a:srgbClr val="FFFFFF"/>
                </a:highlight>
              </a:rPr>
              <a:t>Edge AI</a:t>
            </a:r>
          </a:p>
        </p:txBody>
      </p:sp>
    </p:spTree>
    <p:extLst>
      <p:ext uri="{BB962C8B-B14F-4D97-AF65-F5344CB8AC3E}">
        <p14:creationId xmlns:p14="http://schemas.microsoft.com/office/powerpoint/2010/main" val="4153404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07BD-65C2-5591-6CD7-CC788041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6" y="1982910"/>
            <a:ext cx="3643365" cy="233788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Edge</a:t>
            </a:r>
            <a:b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</a:br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BBB4-947D-3ACF-E9D8-9EBCC885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789" y="1353352"/>
            <a:ext cx="697358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Processar o dado perto de onde ele é produzido. </a:t>
            </a:r>
          </a:p>
          <a:p>
            <a:r>
              <a:rPr lang="pt-BR" dirty="0">
                <a:cs typeface="Calibri"/>
              </a:rPr>
              <a:t>Enviar dados sumarizados.</a:t>
            </a:r>
          </a:p>
          <a:p>
            <a:r>
              <a:rPr lang="pt-BR" dirty="0">
                <a:cs typeface="Calibri"/>
              </a:rPr>
              <a:t>Armazenar temporariamente os dados localmente e enviar se forem solicitados dentro do prazo de retenção.</a:t>
            </a:r>
          </a:p>
          <a:p>
            <a:r>
              <a:rPr lang="pt-BR" dirty="0">
                <a:cs typeface="Calibri"/>
              </a:rPr>
              <a:t>Usar servidores intermediários, perto de onde o dado é produzido (se for preciso manter dados ou se for necessário maior poder de processamento para tratá-los).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B423D-66DF-C07C-43B0-72278A02566E}"/>
              </a:ext>
            </a:extLst>
          </p:cNvPr>
          <p:cNvSpPr txBox="1"/>
          <p:nvPr/>
        </p:nvSpPr>
        <p:spPr>
          <a:xfrm>
            <a:off x="7417092" y="6027453"/>
            <a:ext cx="45002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hlinkClick r:id="rId2"/>
              </a:rPr>
              <a:t>https://mediacenter.ibm.com/id/1_hexx0d7g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https://www.cisco.com/c/en/us/solutions/service-provider/edge-computing/establishing-the-edge.html#~infrastructure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6126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ED5A6CD5-57FB-A554-8618-BBE2713F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761" y="3078289"/>
            <a:ext cx="2743200" cy="1541958"/>
          </a:xfrm>
          <a:prstGeom prst="rect">
            <a:avLst/>
          </a:prstGeom>
        </p:spPr>
      </p:pic>
      <p:pic>
        <p:nvPicPr>
          <p:cNvPr id="5" name="Picture 5" descr="A picture containing indoor, person, electronics&#10;&#10;Description automatically generated">
            <a:extLst>
              <a:ext uri="{FF2B5EF4-FFF2-40B4-BE49-F238E27FC236}">
                <a16:creationId xmlns:a16="http://schemas.microsoft.com/office/drawing/2014/main" id="{A25B33E2-6778-67F4-DA1E-AD1AD47E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99" y="4446746"/>
            <a:ext cx="2743200" cy="1543050"/>
          </a:xfrm>
          <a:prstGeom prst="rect">
            <a:avLst/>
          </a:prstGeom>
        </p:spPr>
      </p:pic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8A76D40-A227-4C2A-A53E-D9AE105A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37" y="1885950"/>
            <a:ext cx="2743200" cy="15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FDC18-1993-6A7C-00A7-67FDE5FFF419}"/>
              </a:ext>
            </a:extLst>
          </p:cNvPr>
          <p:cNvSpPr txBox="1"/>
          <p:nvPr/>
        </p:nvSpPr>
        <p:spPr>
          <a:xfrm>
            <a:off x="3893634" y="6421243"/>
            <a:ext cx="80332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https://www.the-next-tech.com/artificial-intelligence/10-best-amazing-edge-computing-devices-to-watch-out-for-in-2022/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AB389BD-E514-85C8-831C-1A95F6072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297" y="1609725"/>
            <a:ext cx="1905000" cy="1047750"/>
          </a:xfrm>
          <a:prstGeom prst="rect">
            <a:avLst/>
          </a:prstGeom>
        </p:spPr>
      </p:pic>
      <p:pic>
        <p:nvPicPr>
          <p:cNvPr id="10" name="Picture 10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3CB64C1A-E3A9-DCB3-1EB9-2A6453D9A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258" y="1760792"/>
            <a:ext cx="2743200" cy="15430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EDB233F-F01D-BF2A-A946-E2445743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 dirty="0">
                <a:solidFill>
                  <a:schemeClr val="accent6"/>
                </a:solidFill>
                <a:latin typeface="Calibri"/>
                <a:cs typeface="Calibri Light"/>
              </a:rPr>
              <a:t>Dispositivos de Edge </a:t>
            </a:r>
            <a:r>
              <a:rPr lang="pt-BR" sz="6000" b="1" dirty="0" err="1">
                <a:solidFill>
                  <a:schemeClr val="accent6"/>
                </a:solidFill>
                <a:latin typeface="Calibri"/>
                <a:cs typeface="Calibri Light"/>
              </a:rPr>
              <a:t>Computing</a:t>
            </a:r>
            <a:endParaRPr lang="pt-BR" sz="6000" b="1" dirty="0">
              <a:solidFill>
                <a:schemeClr val="accent6"/>
              </a:solidFill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648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7B46-53E2-292C-E7CE-7D93E2BA9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2948837"/>
            <a:ext cx="3733800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6"/>
                </a:solidFill>
                <a:latin typeface="Calibri"/>
                <a:cs typeface="Calibri Light"/>
              </a:rPr>
              <a:t>Sistemas de Localização</a:t>
            </a:r>
            <a:endParaRPr lang="pt-BR" b="1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74A4-1FE7-AE77-0CE2-1BECF21CF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032" y="1825625"/>
            <a:ext cx="58567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Outdoor/Indoor</a:t>
            </a:r>
          </a:p>
          <a:p>
            <a:r>
              <a:rPr lang="en-US" dirty="0">
                <a:cs typeface="Calibri"/>
              </a:rPr>
              <a:t>GPS / </a:t>
            </a:r>
            <a:r>
              <a:rPr lang="en-US" dirty="0" err="1">
                <a:cs typeface="Calibri"/>
              </a:rPr>
              <a:t>Glonass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Localizazação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Inercial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WiFi</a:t>
            </a:r>
            <a:r>
              <a:rPr lang="en-US" dirty="0">
                <a:cs typeface="Calibri"/>
              </a:rPr>
              <a:t> - Fingerprint</a:t>
            </a:r>
          </a:p>
          <a:p>
            <a:r>
              <a:rPr lang="en-US" dirty="0">
                <a:cs typeface="Calibri"/>
              </a:rPr>
              <a:t>Beacons</a:t>
            </a:r>
          </a:p>
          <a:p>
            <a:r>
              <a:rPr lang="en-US" dirty="0">
                <a:cs typeface="Calibri"/>
              </a:rPr>
              <a:t>Location Brokers</a:t>
            </a:r>
          </a:p>
        </p:txBody>
      </p:sp>
    </p:spTree>
    <p:extLst>
      <p:ext uri="{BB962C8B-B14F-4D97-AF65-F5344CB8AC3E}">
        <p14:creationId xmlns:p14="http://schemas.microsoft.com/office/powerpoint/2010/main" val="970969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A8A0-D84A-4246-CA3F-4649875B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2948836"/>
            <a:ext cx="3755065" cy="1325563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chemeClr val="accent6"/>
                </a:solidFill>
                <a:latin typeface="+mn-lt"/>
              </a:rPr>
              <a:t>Sistemas Cientes de Contexto</a:t>
            </a:r>
          </a:p>
        </p:txBody>
      </p:sp>
      <p:pic>
        <p:nvPicPr>
          <p:cNvPr id="1026" name="Picture 2" descr="The future of apps: Contextual Awareness - Afdtechtalk">
            <a:extLst>
              <a:ext uri="{FF2B5EF4-FFF2-40B4-BE49-F238E27FC236}">
                <a16:creationId xmlns:a16="http://schemas.microsoft.com/office/drawing/2014/main" id="{8DB8B40C-4E7F-4CC4-5755-FD3CFAEFC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837" y="2277360"/>
            <a:ext cx="6834963" cy="384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096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72A6-5B85-B988-F6DA-260780EE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2" y="2885041"/>
            <a:ext cx="421226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Armazenamento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 de Dados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FD76-560C-9267-3133-6109000D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15646"/>
            <a:ext cx="4948518" cy="11940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Data Lakes x Data Swamps </a:t>
            </a:r>
          </a:p>
          <a:p>
            <a:r>
              <a:rPr lang="en-US" dirty="0">
                <a:cs typeface="Calibri"/>
              </a:rPr>
              <a:t>Data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30D03-EE87-6996-B1A2-0DA9E44D2ADA}"/>
              </a:ext>
            </a:extLst>
          </p:cNvPr>
          <p:cNvSpPr txBox="1"/>
          <p:nvPr/>
        </p:nvSpPr>
        <p:spPr>
          <a:xfrm>
            <a:off x="6536582" y="6104965"/>
            <a:ext cx="5299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https://blogs.oracle.com/bigdata/post/why-data-lakes-need-a-data-catalog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https://www.dataversity.net/defense-data-swamp/</a:t>
            </a:r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45A8445-076E-C86D-2BA5-8FF669A8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74" y="1909668"/>
            <a:ext cx="5651809" cy="35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57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483D-EE4F-575F-C09B-7D49E29E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10" y="2314224"/>
            <a:ext cx="4446181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Conhecimento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Calibri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B608-7947-1FB5-5DBC-EB88ABEF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890" y="2977005"/>
            <a:ext cx="4711700" cy="3146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Data Mining e AI</a:t>
            </a:r>
          </a:p>
          <a:p>
            <a:r>
              <a:rPr lang="en-US" dirty="0">
                <a:cs typeface="Calibri"/>
              </a:rPr>
              <a:t>Knowledge Management</a:t>
            </a:r>
          </a:p>
          <a:p>
            <a:r>
              <a:rPr lang="en-US" dirty="0" err="1">
                <a:cs typeface="Calibri"/>
              </a:rPr>
              <a:t>Simuladores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cidades</a:t>
            </a:r>
            <a:r>
              <a:rPr lang="en-US" dirty="0">
                <a:cs typeface="Calibri"/>
              </a:rPr>
              <a:t> e Digital Twins</a:t>
            </a:r>
          </a:p>
          <a:p>
            <a:r>
              <a:rPr lang="en-US" dirty="0" err="1">
                <a:cs typeface="Calibri"/>
              </a:rPr>
              <a:t>Modelos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Open Data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10B4E-178E-66F9-CED8-0AF6A704291C}"/>
              </a:ext>
            </a:extLst>
          </p:cNvPr>
          <p:cNvSpPr txBox="1"/>
          <p:nvPr/>
        </p:nvSpPr>
        <p:spPr>
          <a:xfrm>
            <a:off x="838200" y="4462499"/>
            <a:ext cx="5727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https://www.fiware.org/</a:t>
            </a:r>
            <a:endParaRPr lang="pt-BR" dirty="0"/>
          </a:p>
          <a:p>
            <a:r>
              <a:rPr lang="pt-BR" dirty="0">
                <a:hlinkClick r:id="rId3"/>
              </a:rPr>
              <a:t>https://interscity.org/</a:t>
            </a:r>
            <a:endParaRPr lang="pt-BR" dirty="0"/>
          </a:p>
          <a:p>
            <a:r>
              <a:rPr lang="pt-BR" dirty="0">
                <a:hlinkClick r:id="rId4"/>
              </a:rPr>
              <a:t>https://github.com/smart-data-models/SmartCities</a:t>
            </a:r>
            <a:endParaRPr lang="pt-BR" dirty="0"/>
          </a:p>
          <a:p>
            <a:r>
              <a:rPr lang="pt-BR" dirty="0">
                <a:hlinkClick r:id="rId5"/>
              </a:rPr>
              <a:t>https://techcommunity.microsoft.com/t5/internet-of-things-blog/smart-cities-ontology-for-digital-twins/ba-p/2166585</a:t>
            </a:r>
            <a:endParaRPr lang="pt-BR" dirty="0"/>
          </a:p>
          <a:p>
            <a:r>
              <a:rPr lang="pt-BR" dirty="0">
                <a:hlinkClick r:id="rId6"/>
              </a:rPr>
              <a:t>https://ckan.org/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029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4CD0-C72C-4D48-7245-008B12CA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0" y="2766218"/>
            <a:ext cx="3170274" cy="1325563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Visualização de Dados</a:t>
            </a:r>
            <a:endParaRPr lang="pt-BR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B61F-EB11-4113-A027-C8E411FBB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32220"/>
            <a:ext cx="545273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Dashboards</a:t>
            </a:r>
          </a:p>
          <a:p>
            <a:r>
              <a:rPr lang="en-US" dirty="0">
                <a:cs typeface="Calibri"/>
              </a:rPr>
              <a:t>Scorecards</a:t>
            </a:r>
          </a:p>
          <a:p>
            <a:r>
              <a:rPr lang="en-US" dirty="0">
                <a:cs typeface="Calibri"/>
              </a:rPr>
              <a:t>GIS</a:t>
            </a:r>
          </a:p>
          <a:p>
            <a:r>
              <a:rPr lang="en-US" dirty="0" err="1">
                <a:cs typeface="Calibri"/>
              </a:rPr>
              <a:t>Monitoramento</a:t>
            </a:r>
            <a:r>
              <a:rPr lang="en-US" dirty="0">
                <a:cs typeface="Calibri"/>
              </a:rPr>
              <a:t> Realtime</a:t>
            </a:r>
          </a:p>
          <a:p>
            <a:r>
              <a:rPr lang="en-US" dirty="0">
                <a:cs typeface="Calibri"/>
              </a:rPr>
              <a:t>Video visualization</a:t>
            </a:r>
          </a:p>
          <a:p>
            <a:r>
              <a:rPr lang="en-US" dirty="0">
                <a:cs typeface="Calibri"/>
              </a:rPr>
              <a:t>Data storytelling</a:t>
            </a:r>
          </a:p>
          <a:p>
            <a:r>
              <a:rPr lang="en-US" dirty="0" err="1">
                <a:cs typeface="Calibri"/>
              </a:rPr>
              <a:t>Grafos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Realidade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Aumentada</a:t>
            </a:r>
            <a:r>
              <a:rPr lang="en-US" dirty="0">
                <a:cs typeface="Calibri"/>
              </a:rPr>
              <a:t> e Virtual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F48D7-57B4-81A5-F023-559FD8353435}"/>
              </a:ext>
            </a:extLst>
          </p:cNvPr>
          <p:cNvSpPr txBox="1"/>
          <p:nvPr/>
        </p:nvSpPr>
        <p:spPr>
          <a:xfrm>
            <a:off x="5092390" y="6263268"/>
            <a:ext cx="70717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https://link.springer.com/article/10.1186/s13174-021-00136-9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https://www.smartcitiesdive.com/news/6-mapping-tools-that-cities-are-using-for-data-visualization/516887/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10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68877C-2A7B-2C28-2CA9-B0B45DC5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9142"/>
            <a:ext cx="12279086" cy="8113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F1BD8-556D-F2CF-F46E-F9AD0365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43" y="422403"/>
            <a:ext cx="10515600" cy="746143"/>
          </a:xfrm>
          <a:solidFill>
            <a:schemeClr val="bg1">
              <a:alpha val="66000"/>
            </a:schemeClr>
          </a:solidFill>
        </p:spPr>
        <p:txBody>
          <a:bodyPr/>
          <a:lstStyle/>
          <a:p>
            <a:pPr algn="ctr"/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Vivemos em cidades há mais de 10 mil anos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E543-53EA-25AE-373D-35532BE13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3559"/>
            <a:ext cx="10515600" cy="2535360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</a:rPr>
              <a:t>Uma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</a:rPr>
              <a:t>Proto-cidade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</a:rPr>
              <a:t>, é um assentamento neolítico.</a:t>
            </a:r>
          </a:p>
          <a:p>
            <a:pPr marL="0" indent="0" algn="ctr">
              <a:buNone/>
            </a:pP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</a:rPr>
              <a:t>A primeira protocidade que se tem notícia arqueológica é 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Jericó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</a:rPr>
              <a:t> e data entre 11 - 8 mil anos.</a:t>
            </a:r>
          </a:p>
          <a:p>
            <a:pPr marL="0" indent="0" algn="ctr">
              <a:buNone/>
            </a:pP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</a:rPr>
              <a:t>Outra é </a:t>
            </a:r>
            <a:r>
              <a:rPr lang="pt-BR" sz="2400" b="1" dirty="0" err="1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  <a:hlinkClick r:id="rId4" tooltip="Çatalhöyü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Çatalhöyük</a:t>
            </a: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  <a:highlight>
                  <a:srgbClr val="C0C0C0"/>
                </a:highlight>
              </a:rPr>
              <a:t> na região da anatólia (Turquia) data de 6700 anos atrás.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6659E-7685-2C3A-9E38-2671AE50DDBF}"/>
              </a:ext>
            </a:extLst>
          </p:cNvPr>
          <p:cNvSpPr txBox="1"/>
          <p:nvPr/>
        </p:nvSpPr>
        <p:spPr>
          <a:xfrm>
            <a:off x="881744" y="5973932"/>
            <a:ext cx="10515600" cy="92333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O período Neolítico foi um período da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Pré-História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em que ocorreu a chamada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Revolução Agrícola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. </a:t>
            </a:r>
            <a:r>
              <a:rPr lang="pt-BR" sz="16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Compreendido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 aproximadamente entre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10.000 a.C. e 3000 a.C.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, o Neolítico marcou a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transição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da vida de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caçador-coletor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para a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agricultura</a:t>
            </a:r>
            <a:r>
              <a:rPr lang="pt-BR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 e a </a:t>
            </a:r>
            <a:r>
              <a:rPr lang="pt-BR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domesticação de animais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4101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F617-3E72-8478-B112-88185E92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98" y="2583601"/>
            <a:ext cx="3404191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Desafios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 e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 Light"/>
              </a:rPr>
              <a:t>Problemas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719A-79EE-FFE7-ED8C-AB2E4051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066" y="595423"/>
            <a:ext cx="7217734" cy="558154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>
                <a:cs typeface="Calibri"/>
              </a:rPr>
              <a:t>Como conectar milhões de sensores e milhares de servidores.</a:t>
            </a:r>
          </a:p>
          <a:p>
            <a:r>
              <a:rPr lang="pt-BR" dirty="0">
                <a:cs typeface="Calibri"/>
              </a:rPr>
              <a:t>Como processar dados em diferentes níveis sem preda de informações importantes.</a:t>
            </a:r>
          </a:p>
          <a:p>
            <a:r>
              <a:rPr lang="pt-BR" dirty="0">
                <a:cs typeface="Calibri"/>
              </a:rPr>
              <a:t>Como armazenar a grande quantidade de dados.</a:t>
            </a:r>
          </a:p>
          <a:p>
            <a:r>
              <a:rPr lang="pt-BR" dirty="0">
                <a:cs typeface="Calibri"/>
              </a:rPr>
              <a:t>Como processar de forma eficiente e geral resultados relevantes.</a:t>
            </a:r>
          </a:p>
          <a:p>
            <a:r>
              <a:rPr lang="pt-BR" dirty="0">
                <a:cs typeface="Calibri"/>
              </a:rPr>
              <a:t>Como garantir o direito à Privacidade.</a:t>
            </a:r>
          </a:p>
          <a:p>
            <a:r>
              <a:rPr lang="pt-BR" dirty="0">
                <a:cs typeface="Calibri"/>
              </a:rPr>
              <a:t>Como garantir a Segurança necessária para os dados e aplicações.</a:t>
            </a:r>
          </a:p>
          <a:p>
            <a:r>
              <a:rPr lang="pt-BR" dirty="0">
                <a:cs typeface="Calibri"/>
              </a:rPr>
              <a:t>Como crescer junto com a cidade, Escalabilidade.</a:t>
            </a:r>
          </a:p>
          <a:p>
            <a:r>
              <a:rPr lang="pt-BR" dirty="0">
                <a:cs typeface="Calibri"/>
              </a:rPr>
              <a:t>Dependência e Dados Abertos: construção de serviços privados sobre o ambiente de cidades inteligentes.</a:t>
            </a:r>
          </a:p>
          <a:p>
            <a:r>
              <a:rPr lang="pt-BR" dirty="0">
                <a:cs typeface="Calibri"/>
              </a:rPr>
              <a:t>Garantia de Sustentabilidade em diversas dimensões.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016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37F8-AAFF-ADDF-6B7E-69DCEDE4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76" y="2675731"/>
            <a:ext cx="369127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Como </a:t>
            </a:r>
            <a:r>
              <a:rPr lang="en-US" b="1" dirty="0" err="1">
                <a:solidFill>
                  <a:schemeClr val="accent6"/>
                </a:solidFill>
                <a:latin typeface="Calibri"/>
                <a:cs typeface="Calibri Light"/>
              </a:rPr>
              <a:t>proteger</a:t>
            </a:r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Calibri"/>
                <a:cs typeface="Calibri Light"/>
              </a:rPr>
              <a:t>milhões</a:t>
            </a:r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 de </a:t>
            </a:r>
            <a:r>
              <a:rPr lang="en-US" b="1" dirty="0" err="1">
                <a:solidFill>
                  <a:schemeClr val="accent6"/>
                </a:solidFill>
                <a:latin typeface="Calibri"/>
                <a:cs typeface="Calibri Light"/>
              </a:rPr>
              <a:t>dispositivos</a:t>
            </a:r>
            <a:r>
              <a:rPr lang="en-US" b="1" dirty="0">
                <a:solidFill>
                  <a:schemeClr val="accent6"/>
                </a:solidFill>
                <a:latin typeface="Calibri"/>
                <a:cs typeface="Calibri Light"/>
              </a:rPr>
              <a:t>?</a:t>
            </a:r>
            <a:endParaRPr lang="en-US" b="1" dirty="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9C09-810D-196A-ED94-B754D2E10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78" y="1825625"/>
            <a:ext cx="603752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Encriptação,</a:t>
            </a:r>
          </a:p>
          <a:p>
            <a:r>
              <a:rPr lang="pt-BR" dirty="0">
                <a:cs typeface="Calibri"/>
              </a:rPr>
              <a:t>Gestão de Configuração, (</a:t>
            </a:r>
            <a:r>
              <a:rPr lang="pt-BR" dirty="0" err="1">
                <a:cs typeface="Calibri"/>
              </a:rPr>
              <a:t>Blockchain</a:t>
            </a:r>
            <a:r>
              <a:rPr lang="pt-BR" dirty="0">
                <a:cs typeface="Calibri"/>
              </a:rPr>
              <a:t>)</a:t>
            </a:r>
          </a:p>
          <a:p>
            <a:r>
              <a:rPr lang="pt-BR" dirty="0">
                <a:cs typeface="Calibri"/>
              </a:rPr>
              <a:t>Código assinado,</a:t>
            </a:r>
          </a:p>
          <a:p>
            <a:r>
              <a:rPr lang="pt-BR" dirty="0">
                <a:cs typeface="Calibri"/>
              </a:rPr>
              <a:t>Autorização de Acesso,</a:t>
            </a:r>
          </a:p>
          <a:p>
            <a:r>
              <a:rPr lang="pt-BR" dirty="0">
                <a:cs typeface="Calibri"/>
              </a:rPr>
              <a:t>Controle dos ativos,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etc.</a:t>
            </a:r>
            <a:endParaRPr lang="pt-BR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3969C-7A46-84EC-1920-84EF5019B6FE}"/>
              </a:ext>
            </a:extLst>
          </p:cNvPr>
          <p:cNvSpPr txBox="1"/>
          <p:nvPr/>
        </p:nvSpPr>
        <p:spPr>
          <a:xfrm>
            <a:off x="2735766" y="6220522"/>
            <a:ext cx="88577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563C1"/>
                </a:solidFill>
                <a:cs typeface="Arial"/>
                <a:hlinkClick r:id="rId2"/>
              </a:rPr>
              <a:t>https://pages.nist.gov/GCTC/</a:t>
            </a:r>
            <a:r>
              <a:rPr lang="en-US" sz="1200">
                <a:cs typeface="Arial"/>
              </a:rPr>
              <a:t>​</a:t>
            </a:r>
            <a:endParaRPr lang="en-US"/>
          </a:p>
          <a:p>
            <a:r>
              <a:rPr lang="en-US" sz="1200">
                <a:solidFill>
                  <a:srgbClr val="0563C1"/>
                </a:solidFill>
                <a:cs typeface="Arial"/>
                <a:hlinkClick r:id="rId3"/>
              </a:rPr>
              <a:t>https://www.nist.gov/ctl/smart-connected-systems-division/iot-devices-and-infrastructure-group/smart-americaglobal-1</a:t>
            </a:r>
            <a:endParaRPr lang="en-US" sz="1200">
              <a:solidFill>
                <a:srgbClr val="0563C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79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C1F7-559D-E885-DF2D-7B6A1E5D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427" y="2465231"/>
            <a:ext cx="3000270" cy="1325563"/>
          </a:xfrm>
        </p:spPr>
        <p:txBody>
          <a:bodyPr>
            <a:noAutofit/>
          </a:bodyPr>
          <a:lstStyle/>
          <a:p>
            <a:r>
              <a:rPr lang="pt-BR" sz="4800" b="1" dirty="0">
                <a:solidFill>
                  <a:schemeClr val="accent6"/>
                </a:solidFill>
                <a:latin typeface="Calibri"/>
                <a:cs typeface="Calibri Light"/>
              </a:rPr>
              <a:t>Visão Crítica</a:t>
            </a:r>
            <a:endParaRPr lang="pt-BR" sz="4800" b="1" dirty="0">
              <a:solidFill>
                <a:schemeClr val="accent6"/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89C7-2E47-6F20-9D3E-E5EF8717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631" y="1253331"/>
            <a:ext cx="7751567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dirty="0">
                <a:cs typeface="Calibri"/>
              </a:rPr>
              <a:t>O real papel das grandes empresas de tecnologia.</a:t>
            </a:r>
          </a:p>
          <a:p>
            <a:r>
              <a:rPr lang="pt-BR" dirty="0">
                <a:cs typeface="Calibri"/>
              </a:rPr>
              <a:t>Execução de políticas públicas versus direitos individuais.</a:t>
            </a:r>
          </a:p>
          <a:p>
            <a:r>
              <a:rPr lang="pt-BR" dirty="0">
                <a:cs typeface="Calibri"/>
              </a:rPr>
              <a:t>Acesso à informação</a:t>
            </a:r>
          </a:p>
          <a:p>
            <a:r>
              <a:rPr lang="pt-BR" dirty="0">
                <a:cs typeface="Calibri"/>
              </a:rPr>
              <a:t>Cidadão é deixado a margem e não participa do processo.</a:t>
            </a:r>
          </a:p>
          <a:p>
            <a:r>
              <a:rPr lang="pt-BR" dirty="0">
                <a:cs typeface="Calibri"/>
              </a:rPr>
              <a:t>Benefícios voltados para o Governo e grandes empresas.</a:t>
            </a:r>
          </a:p>
          <a:p>
            <a:r>
              <a:rPr lang="pt-BR" dirty="0">
                <a:cs typeface="Calibri"/>
              </a:rPr>
              <a:t>Problemas com algoritmos trazem problemas para o cidadão.</a:t>
            </a:r>
          </a:p>
          <a:p>
            <a:r>
              <a:rPr lang="pt-BR" dirty="0">
                <a:cs typeface="Calibri"/>
              </a:rPr>
              <a:t>Militarização do espaço urbano.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0845A-FC99-BB93-E1F2-574863FFF8C3}"/>
              </a:ext>
            </a:extLst>
          </p:cNvPr>
          <p:cNvSpPr txBox="1"/>
          <p:nvPr/>
        </p:nvSpPr>
        <p:spPr>
          <a:xfrm>
            <a:off x="1533292" y="5947317"/>
            <a:ext cx="74341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https://placesjournal.org/article/a-city-is-not-a-computer/</a:t>
            </a:r>
            <a:endParaRPr lang="en-US" sz="1200">
              <a:ea typeface="+mn-lt"/>
              <a:cs typeface="+mn-lt"/>
            </a:endParaRPr>
          </a:p>
          <a:p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https://adapt.internews.org/2022/05/11/a-critique-of-smart-cities/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38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E87AD3-DE73-D6B9-A06A-229B334E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0" y="353581"/>
            <a:ext cx="5363736" cy="5807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598DF-DE1E-66D9-B341-7131BE0A6B00}"/>
              </a:ext>
            </a:extLst>
          </p:cNvPr>
          <p:cNvSpPr txBox="1"/>
          <p:nvPr/>
        </p:nvSpPr>
        <p:spPr>
          <a:xfrm>
            <a:off x="250902" y="6393365"/>
            <a:ext cx="77593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https://smartcity.press/challenges-faced-by-disabled-people/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7AEEC-265D-7ABC-6C15-CC9D8D336E2D}"/>
              </a:ext>
            </a:extLst>
          </p:cNvPr>
          <p:cNvSpPr txBox="1"/>
          <p:nvPr/>
        </p:nvSpPr>
        <p:spPr>
          <a:xfrm>
            <a:off x="6662853" y="6068122"/>
            <a:ext cx="48644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3"/>
              </a:rPr>
              <a:t>https://hbr.org/2019/10/what-do-we-do-about-the-biases-in-ai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https://www.nist.gov/news-events/news/2022/03/theres-more-ai-bias-biased-data-nist-report-highlights</a:t>
            </a:r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41B1F9C-2DEB-6B69-4FED-10805B8AD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64" y="313578"/>
            <a:ext cx="6167026" cy="38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47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C30C-F08F-93B7-9F80-74487E47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60" y="940270"/>
            <a:ext cx="4797056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Calibri"/>
                <a:cs typeface="Calibri Light"/>
              </a:rPr>
              <a:t>Privacidade</a:t>
            </a:r>
            <a:endParaRPr lang="en-US" b="1" dirty="0">
              <a:solidFill>
                <a:schemeClr val="accent6"/>
              </a:solidFill>
              <a:latin typeface="Calibri"/>
              <a:cs typeface="Calibri Light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0CAB17A-FF9F-67F3-68B3-2424991B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92792"/>
            <a:ext cx="7252447" cy="3341122"/>
          </a:xfrm>
          <a:prstGeom prst="rect">
            <a:avLst/>
          </a:prstGeom>
        </p:spPr>
      </p:pic>
      <p:pic>
        <p:nvPicPr>
          <p:cNvPr id="5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DFA5150-48DB-BB93-7E32-8CE2C6A5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75" y="13310"/>
            <a:ext cx="5503125" cy="3612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94581-D8B1-862F-8293-BBF35151C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700" y="3673557"/>
            <a:ext cx="5231874" cy="2908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F6CE18-3C9D-76AE-3BC4-803A57383F57}"/>
              </a:ext>
            </a:extLst>
          </p:cNvPr>
          <p:cNvSpPr txBox="1"/>
          <p:nvPr/>
        </p:nvSpPr>
        <p:spPr>
          <a:xfrm>
            <a:off x="4119824" y="6554805"/>
            <a:ext cx="7925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https://mittechreview.com.br/como-o-wi-fi-sensing-se-tornou-uma-tecnologia-funcional/</a:t>
            </a:r>
          </a:p>
        </p:txBody>
      </p:sp>
    </p:spTree>
    <p:extLst>
      <p:ext uri="{BB962C8B-B14F-4D97-AF65-F5344CB8AC3E}">
        <p14:creationId xmlns:p14="http://schemas.microsoft.com/office/powerpoint/2010/main" val="2527227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EF8B-3366-8FD9-5B28-97A0AFE899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94273" y="1652787"/>
            <a:ext cx="9505741" cy="3224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8800" b="1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</a:t>
            </a:r>
            <a:r>
              <a:rPr lang="pt-BR" sz="8000" b="1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 Cidade Inteligente é </a:t>
            </a:r>
            <a:r>
              <a:rPr lang="pt-BR" sz="8000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Utopia ou Distopia?</a:t>
            </a:r>
            <a:endParaRPr lang="pt-BR" sz="8000" b="1" dirty="0">
              <a:solidFill>
                <a:schemeClr val="accent6">
                  <a:lumMod val="75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2942F-898E-816D-DFB8-DF1EE5925256}"/>
              </a:ext>
            </a:extLst>
          </p:cNvPr>
          <p:cNvSpPr txBox="1"/>
          <p:nvPr/>
        </p:nvSpPr>
        <p:spPr>
          <a:xfrm>
            <a:off x="483219" y="5798634"/>
            <a:ext cx="70110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hlinkClick r:id="rId2"/>
              </a:rPr>
              <a:t>https://www.youtube.com/watch?v=2b7uMJkvS0o&amp;ab_channel=DamiLee</a:t>
            </a:r>
            <a:endParaRPr lang="en-US" sz="1200"/>
          </a:p>
          <a:p>
            <a:r>
              <a:rPr lang="en-US" sz="1200">
                <a:ea typeface="+mn-lt"/>
                <a:cs typeface="+mn-lt"/>
              </a:rPr>
              <a:t>https://www.youtube.com/watch?v=b6GgaJWcbww&amp;ab_channel=Engadget</a:t>
            </a:r>
            <a:endParaRPr lang="en-US">
              <a:ea typeface="+mn-lt"/>
              <a:cs typeface="+mn-lt"/>
            </a:endParaRPr>
          </a:p>
          <a:p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255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Saudi Arabia’s controversial mega-city project: The Line">
            <a:hlinkClick r:id="" action="ppaction://media"/>
            <a:extLst>
              <a:ext uri="{FF2B5EF4-FFF2-40B4-BE49-F238E27FC236}">
                <a16:creationId xmlns:a16="http://schemas.microsoft.com/office/drawing/2014/main" id="{816989B4-6879-954D-27F9-0CBC5BDB78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2909" y="0"/>
            <a:ext cx="12092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0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59D1-09BF-FFCB-9F2A-EC00BEC0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Calibri Light"/>
              </a:rPr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FF21E-FAFB-7140-B5A7-F434132D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ISO/IEC DIS 30145 – </a:t>
            </a:r>
            <a:r>
              <a:rPr lang="en-US" i="1" dirty="0">
                <a:cs typeface="Calibri"/>
              </a:rPr>
              <a:t>Smart Cities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Grupo de </a:t>
            </a:r>
            <a:r>
              <a:rPr lang="en-US" dirty="0" err="1">
                <a:ea typeface="+mn-lt"/>
                <a:cs typeface="+mn-lt"/>
              </a:rPr>
              <a:t>Pesquisas</a:t>
            </a:r>
            <a:r>
              <a:rPr lang="en-US" dirty="0">
                <a:ea typeface="+mn-lt"/>
                <a:cs typeface="+mn-lt"/>
              </a:rPr>
              <a:t> da USP https://interscity.org/</a:t>
            </a:r>
            <a:endParaRPr lang="en-US" i="1" dirty="0">
              <a:cs typeface="Calibri"/>
            </a:endParaRPr>
          </a:p>
          <a:p>
            <a:r>
              <a:rPr lang="en-US" dirty="0">
                <a:cs typeface="Calibri"/>
              </a:rPr>
              <a:t>KPIs para Smart Cities: </a:t>
            </a:r>
            <a:r>
              <a:rPr lang="en-US" dirty="0">
                <a:ea typeface="+mn-lt"/>
                <a:cs typeface="+mn-lt"/>
                <a:hlinkClick r:id="rId2"/>
              </a:rPr>
              <a:t>https://doi.org/10.6028/NIST.SP.1900-206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3"/>
              </a:rPr>
              <a:t>ISO/IEC 30141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i="1" dirty="0">
                <a:ea typeface="+mn-lt"/>
                <a:cs typeface="+mn-lt"/>
              </a:rPr>
              <a:t>Internet of Things (</a:t>
            </a:r>
            <a:r>
              <a:rPr lang="en-US" i="1" dirty="0" err="1">
                <a:ea typeface="+mn-lt"/>
                <a:cs typeface="+mn-lt"/>
              </a:rPr>
              <a:t>loT</a:t>
            </a:r>
            <a:r>
              <a:rPr lang="en-US" i="1" dirty="0">
                <a:ea typeface="+mn-lt"/>
                <a:cs typeface="+mn-lt"/>
              </a:rPr>
              <a:t>) — Reference Architecture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ISO/IEC 17789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i="1" dirty="0">
                <a:ea typeface="+mn-lt"/>
                <a:cs typeface="+mn-lt"/>
              </a:rPr>
              <a:t>Information technology — Cloud computing — Reference architecture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ISO/IEC 20547-3, </a:t>
            </a:r>
            <a:r>
              <a:rPr lang="en-US" i="1" dirty="0">
                <a:ea typeface="+mn-lt"/>
                <a:cs typeface="+mn-lt"/>
              </a:rPr>
              <a:t>Information technology — Big data reference architecture — Part 3: Reference architecture</a:t>
            </a:r>
            <a:endParaRPr lang="en-US" dirty="0"/>
          </a:p>
          <a:p>
            <a:endParaRPr lang="en-US" i="1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ISO/IEC 17789</a:t>
            </a:r>
            <a:r>
              <a:rPr lang="en-US" dirty="0">
                <a:ea typeface="+mn-lt"/>
                <a:cs typeface="+mn-lt"/>
              </a:rPr>
              <a:t> Information technology — Cloud computing — Overview and vocabulary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5"/>
              </a:rPr>
              <a:t>ISO/IEC 20546</a:t>
            </a:r>
            <a:r>
              <a:rPr lang="en-US" dirty="0">
                <a:ea typeface="+mn-lt"/>
                <a:cs typeface="+mn-lt"/>
              </a:rPr>
              <a:t> Information technology — Big data — Overview and vocabulary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6"/>
              </a:rPr>
              <a:t>https://www.sciencedirect.com/science/article/pii/S1877050921024534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7"/>
              </a:rPr>
              <a:t>https://www.ieee-itsc2022.org/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80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7865211E-4A31-A8F0-1823-71780EE3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419" y="-1297274"/>
            <a:ext cx="12349394" cy="9290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AE1A9-9C7D-3466-227D-DC05896A82BB}"/>
              </a:ext>
            </a:extLst>
          </p:cNvPr>
          <p:cNvSpPr txBox="1"/>
          <p:nvPr/>
        </p:nvSpPr>
        <p:spPr>
          <a:xfrm>
            <a:off x="5699927" y="5657671"/>
            <a:ext cx="6174712" cy="1200329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>
            <a:spAutoFit/>
          </a:bodyPr>
          <a:lstStyle/>
          <a:p>
            <a:r>
              <a:rPr lang="pt-BR" b="1" dirty="0"/>
              <a:t>Reconstrução artística de </a:t>
            </a:r>
            <a:r>
              <a:rPr lang="pt-BR" b="1" dirty="0" err="1"/>
              <a:t>Çatalhöyük</a:t>
            </a:r>
            <a:endParaRPr lang="pt-BR" b="1" dirty="0"/>
          </a:p>
          <a:p>
            <a:pPr marL="285750" indent="-285750">
              <a:buFontTx/>
              <a:buChar char="-"/>
            </a:pPr>
            <a:r>
              <a:rPr lang="pt-BR" b="1" dirty="0"/>
              <a:t>As pessoas entravam em suas casa pelo teto,</a:t>
            </a:r>
          </a:p>
          <a:p>
            <a:pPr marL="285750" indent="-285750">
              <a:buFontTx/>
              <a:buChar char="-"/>
            </a:pPr>
            <a:r>
              <a:rPr lang="pt-BR" b="1" dirty="0"/>
              <a:t>Os mortos das famílias eram enterrados dentro das próprias casas.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338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stone ruins&#10;&#10;Description automatically generated">
            <a:extLst>
              <a:ext uri="{FF2B5EF4-FFF2-40B4-BE49-F238E27FC236}">
                <a16:creationId xmlns:a16="http://schemas.microsoft.com/office/drawing/2014/main" id="{913EF36B-7B29-2A54-43DF-D585A496A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36" y="-1032991"/>
            <a:ext cx="12282435" cy="91249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809E3F-FCCD-B230-5C7C-381491ED65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979345"/>
            <a:ext cx="10515600" cy="6096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pt-BR" sz="8000" dirty="0">
                <a:highlight>
                  <a:srgbClr val="C0C0C0"/>
                </a:highlight>
              </a:rPr>
              <a:t>Fundações de uma residência desenterrada no </a:t>
            </a:r>
            <a:r>
              <a:rPr lang="pt-BR" sz="8000" dirty="0" err="1">
                <a:highlight>
                  <a:srgbClr val="C0C0C0"/>
                </a:highlight>
              </a:rPr>
              <a:t>Tel</a:t>
            </a:r>
            <a:r>
              <a:rPr lang="pt-BR" sz="8000" dirty="0">
                <a:highlight>
                  <a:srgbClr val="C0C0C0"/>
                </a:highlight>
              </a:rPr>
              <a:t> Sultão em Jericó</a:t>
            </a:r>
          </a:p>
          <a:p>
            <a:pPr marL="0" indent="0">
              <a:buNone/>
            </a:pPr>
            <a:r>
              <a:rPr lang="pt-BR" dirty="0">
                <a:highlight>
                  <a:srgbClr val="C0C0C0"/>
                </a:highlight>
              </a:rPr>
              <a:t>https://pt.wikipedia.org/wiki/Jeric%C3%B3#/media/Ficheiro:Jerycho8.jpg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AC115-4ED7-161C-8399-D41CF4F93A61}"/>
              </a:ext>
            </a:extLst>
          </p:cNvPr>
          <p:cNvSpPr txBox="1"/>
          <p:nvPr/>
        </p:nvSpPr>
        <p:spPr>
          <a:xfrm>
            <a:off x="792981" y="477185"/>
            <a:ext cx="10515600" cy="1200329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ea typeface="+mn-lt"/>
                <a:cs typeface="+mn-lt"/>
              </a:rPr>
              <a:t>A população das </a:t>
            </a:r>
            <a:r>
              <a:rPr lang="pt-BR" b="1" dirty="0" err="1">
                <a:ea typeface="+mn-lt"/>
                <a:cs typeface="+mn-lt"/>
              </a:rPr>
              <a:t>proto-cidades</a:t>
            </a:r>
            <a:r>
              <a:rPr lang="pt-BR" b="1" dirty="0">
                <a:ea typeface="+mn-lt"/>
                <a:cs typeface="+mn-lt"/>
              </a:rPr>
              <a:t> flutuou, </a:t>
            </a:r>
          </a:p>
          <a:p>
            <a:pPr algn="ctr"/>
            <a:r>
              <a:rPr lang="pt-BR" b="1" dirty="0">
                <a:ea typeface="+mn-lt"/>
                <a:cs typeface="+mn-lt"/>
              </a:rPr>
              <a:t>mostrando que algumas delas colapsaram em determinados períodos.  </a:t>
            </a:r>
          </a:p>
          <a:p>
            <a:pPr algn="ctr"/>
            <a:r>
              <a:rPr lang="pt-BR" b="1" dirty="0">
                <a:ea typeface="+mn-lt"/>
                <a:cs typeface="+mn-lt"/>
              </a:rPr>
              <a:t>Possivelmente por fatores climáticos, de saúde ou mesmo econômica, </a:t>
            </a:r>
          </a:p>
          <a:p>
            <a:pPr algn="ctr"/>
            <a:r>
              <a:rPr lang="pt-BR" b="1" dirty="0">
                <a:ea typeface="+mn-lt"/>
                <a:cs typeface="+mn-lt"/>
              </a:rPr>
              <a:t>quando a  capacidade de produção não foi capaz de atender a demanda.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6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lights at night&#10;&#10;Description automatically generated">
            <a:extLst>
              <a:ext uri="{FF2B5EF4-FFF2-40B4-BE49-F238E27FC236}">
                <a16:creationId xmlns:a16="http://schemas.microsoft.com/office/drawing/2014/main" id="{6732EAEE-0CBB-9427-C171-923928C50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6F4D02-981D-7F05-D0FE-F5DB61A9B0C9}"/>
              </a:ext>
            </a:extLst>
          </p:cNvPr>
          <p:cNvSpPr txBox="1"/>
          <p:nvPr/>
        </p:nvSpPr>
        <p:spPr>
          <a:xfrm>
            <a:off x="749439" y="3971611"/>
            <a:ext cx="10693121" cy="206210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3200" b="0" i="0" dirty="0">
                <a:solidFill>
                  <a:srgbClr val="111111"/>
                </a:solidFill>
                <a:effectLst/>
                <a:latin typeface="-apple-system"/>
              </a:rPr>
              <a:t>O termo </a:t>
            </a:r>
            <a:r>
              <a:rPr lang="pt-BR" sz="3200" b="1" i="0" dirty="0">
                <a:solidFill>
                  <a:srgbClr val="111111"/>
                </a:solidFill>
                <a:effectLst/>
                <a:latin typeface="-apple-system"/>
              </a:rPr>
              <a:t>megacidade</a:t>
            </a:r>
            <a:r>
              <a:rPr lang="pt-BR" sz="3200" b="0" i="0" dirty="0">
                <a:solidFill>
                  <a:srgbClr val="111111"/>
                </a:solidFill>
                <a:effectLst/>
                <a:latin typeface="-apple-system"/>
              </a:rPr>
              <a:t> foi criado pela </a:t>
            </a:r>
            <a:r>
              <a:rPr lang="pt-BR" sz="3200" b="1" i="0" dirty="0">
                <a:solidFill>
                  <a:srgbClr val="111111"/>
                </a:solidFill>
                <a:effectLst/>
                <a:latin typeface="-apple-system"/>
              </a:rPr>
              <a:t>Organização das Nações Unidas (ONU)</a:t>
            </a:r>
            <a:r>
              <a:rPr lang="pt-BR" sz="3200" b="0" i="0" dirty="0">
                <a:solidFill>
                  <a:srgbClr val="111111"/>
                </a:solidFill>
                <a:effectLst/>
                <a:latin typeface="-apple-system"/>
              </a:rPr>
              <a:t> para se referir a </a:t>
            </a:r>
            <a:r>
              <a:rPr lang="pt-BR" sz="3200" b="1" i="0" dirty="0">
                <a:solidFill>
                  <a:srgbClr val="111111"/>
                </a:solidFill>
                <a:effectLst/>
                <a:latin typeface="-apple-system"/>
              </a:rPr>
              <a:t>áreas urbanas contínuas</a:t>
            </a:r>
            <a:r>
              <a:rPr lang="pt-BR" sz="3200" b="0" i="0" dirty="0">
                <a:solidFill>
                  <a:srgbClr val="111111"/>
                </a:solidFill>
                <a:effectLst/>
                <a:latin typeface="-apple-system"/>
              </a:rPr>
              <a:t> com </a:t>
            </a:r>
            <a:r>
              <a:rPr lang="pt-BR" sz="3200" b="1" i="0" dirty="0">
                <a:solidFill>
                  <a:srgbClr val="111111"/>
                </a:solidFill>
                <a:effectLst/>
                <a:latin typeface="-apple-system"/>
              </a:rPr>
              <a:t>mais de 10 milhões de habitantes</a:t>
            </a:r>
            <a:r>
              <a:rPr lang="pt-BR" sz="3200" b="0" i="0" dirty="0">
                <a:solidFill>
                  <a:srgbClr val="111111"/>
                </a:solidFill>
                <a:effectLst/>
                <a:latin typeface="-apple-system"/>
              </a:rPr>
              <a:t>. </a:t>
            </a:r>
          </a:p>
          <a:p>
            <a:endParaRPr lang="pt-BR" sz="3200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608B6-8258-C98F-2F1D-171D156EB6AF}"/>
              </a:ext>
            </a:extLst>
          </p:cNvPr>
          <p:cNvSpPr txBox="1"/>
          <p:nvPr/>
        </p:nvSpPr>
        <p:spPr>
          <a:xfrm>
            <a:off x="5416062" y="6174691"/>
            <a:ext cx="6026498" cy="461665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Understanding Megacities: Exploring the Differences Between Global Cities and Megacities (citiesandglobalization.org)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9394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ty with many buildings&#10;&#10;Description automatically generated">
            <a:extLst>
              <a:ext uri="{FF2B5EF4-FFF2-40B4-BE49-F238E27FC236}">
                <a16:creationId xmlns:a16="http://schemas.microsoft.com/office/drawing/2014/main" id="{F1E5ACB5-6973-761C-738B-E6E535181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0079"/>
            <a:ext cx="12192000" cy="8138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97A41-7A66-4CD7-C2A7-33FE50CE5600}"/>
              </a:ext>
            </a:extLst>
          </p:cNvPr>
          <p:cNvSpPr txBox="1"/>
          <p:nvPr/>
        </p:nvSpPr>
        <p:spPr>
          <a:xfrm>
            <a:off x="6236678" y="4027912"/>
            <a:ext cx="5731344" cy="2308324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pt-BR" dirty="0">
                <a:cs typeface="Arial"/>
              </a:rPr>
              <a:t> Tóquio (Japão): 36.669.000 habitantes​.</a:t>
            </a:r>
          </a:p>
          <a:p>
            <a:pPr>
              <a:buAutoNum type="arabicPeriod"/>
            </a:pPr>
            <a:r>
              <a:rPr lang="pt-BR" dirty="0">
                <a:cs typeface="Arial"/>
              </a:rPr>
              <a:t> Déli (</a:t>
            </a:r>
            <a:r>
              <a:rPr lang="pt-BR" dirty="0">
                <a:solidFill>
                  <a:srgbClr val="0563C1"/>
                </a:solidFill>
                <a:cs typeface="Arial"/>
                <a:hlinkClick r:id="rId4"/>
              </a:rPr>
              <a:t>Índia</a:t>
            </a:r>
            <a:r>
              <a:rPr lang="pt-BR" dirty="0">
                <a:cs typeface="Arial"/>
              </a:rPr>
              <a:t>): 22.157.000 habitantes​.</a:t>
            </a:r>
          </a:p>
          <a:p>
            <a:pPr>
              <a:buAutoNum type="arabicPeriod"/>
            </a:pPr>
            <a:r>
              <a:rPr lang="pt-BR" dirty="0">
                <a:cs typeface="Arial"/>
              </a:rPr>
              <a:t> São Paulo (Brasil): 20.262.000 habitantes​.</a:t>
            </a:r>
          </a:p>
          <a:p>
            <a:pPr>
              <a:buAutoNum type="arabicPeriod"/>
            </a:pPr>
            <a:r>
              <a:rPr lang="pt-BR" dirty="0">
                <a:cs typeface="Arial"/>
              </a:rPr>
              <a:t> Mumbai (Índia): 20.041.000 habitantes​.</a:t>
            </a:r>
          </a:p>
          <a:p>
            <a:pPr>
              <a:buAutoNum type="arabicPeriod"/>
            </a:pPr>
            <a:r>
              <a:rPr lang="pt-BR" dirty="0">
                <a:cs typeface="Arial"/>
              </a:rPr>
              <a:t> Cidade do México (México): 19.460.000 habitantes​.</a:t>
            </a:r>
          </a:p>
          <a:p>
            <a:pPr>
              <a:buAutoNum type="arabicPeriod"/>
            </a:pPr>
            <a:r>
              <a:rPr lang="pt-BR" dirty="0">
                <a:cs typeface="Arial"/>
              </a:rPr>
              <a:t> Nova York (Estados Unidos): 19.425.000 habitantes.</a:t>
            </a:r>
          </a:p>
          <a:p>
            <a:pPr>
              <a:buAutoNum type="arabicPeriod"/>
            </a:pPr>
            <a:endParaRPr lang="pt-BR" dirty="0">
              <a:cs typeface="Arial"/>
            </a:endParaRPr>
          </a:p>
          <a:p>
            <a:r>
              <a:rPr lang="pt-BR" dirty="0">
                <a:cs typeface="Arial"/>
              </a:rPr>
              <a:t>20. Rio de Janeiro: 13.293.000 habitantes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098E694-9232-CF2D-6C6C-FB0C236C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8000" b="1" dirty="0">
                <a:solidFill>
                  <a:schemeClr val="accent6"/>
                </a:solidFill>
                <a:cs typeface="Calibri"/>
              </a:rPr>
              <a:t>Megacidades</a:t>
            </a:r>
            <a:endParaRPr lang="pt-BR" sz="8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ADB0A-F16B-F555-7313-82D51E5FA672}"/>
              </a:ext>
            </a:extLst>
          </p:cNvPr>
          <p:cNvSpPr txBox="1"/>
          <p:nvPr/>
        </p:nvSpPr>
        <p:spPr>
          <a:xfrm>
            <a:off x="6236677" y="6433872"/>
            <a:ext cx="5731344" cy="307777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>
            <a:spAutoFit/>
          </a:bodyPr>
          <a:lstStyle/>
          <a:p>
            <a:r>
              <a:rPr lang="pt-BR" sz="1400" dirty="0"/>
              <a:t>https://en.wikipedia.org/wiki/List_of_largest_cities</a:t>
            </a:r>
          </a:p>
        </p:txBody>
      </p:sp>
    </p:spTree>
    <p:extLst>
      <p:ext uri="{BB962C8B-B14F-4D97-AF65-F5344CB8AC3E}">
        <p14:creationId xmlns:p14="http://schemas.microsoft.com/office/powerpoint/2010/main" val="341331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4217</TotalTime>
  <Words>2381</Words>
  <Application>Microsoft Office PowerPoint</Application>
  <PresentationFormat>Widescreen</PresentationFormat>
  <Paragraphs>344</Paragraphs>
  <Slides>57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-apple-system</vt:lpstr>
      <vt:lpstr>Arial</vt:lpstr>
      <vt:lpstr>Calibri</vt:lpstr>
      <vt:lpstr>Calibri Light</vt:lpstr>
      <vt:lpstr>Corporate S W01</vt:lpstr>
      <vt:lpstr>Times New Roman</vt:lpstr>
      <vt:lpstr>office theme</vt:lpstr>
      <vt:lpstr>Smart Cities Carlos Alvaro de M. S. Quintella</vt:lpstr>
      <vt:lpstr>PowerPoint Presentation</vt:lpstr>
      <vt:lpstr>PowerPoint Presentation</vt:lpstr>
      <vt:lpstr>PowerPoint Presentation</vt:lpstr>
      <vt:lpstr>Vivemos em cidades há mais de 10 mil anos</vt:lpstr>
      <vt:lpstr>PowerPoint Presentation</vt:lpstr>
      <vt:lpstr>PowerPoint Presentation</vt:lpstr>
      <vt:lpstr>PowerPoint Presentation</vt:lpstr>
      <vt:lpstr>Megacidades</vt:lpstr>
      <vt:lpstr>Desafio da Megacidades</vt:lpstr>
      <vt:lpstr>PowerPoint Presentation</vt:lpstr>
      <vt:lpstr>O que faz as Pessoas preferirem viver nas Cidades?</vt:lpstr>
      <vt:lpstr>Oportunidades</vt:lpstr>
      <vt:lpstr>Cidades Inteligentes</vt:lpstr>
      <vt:lpstr>Conteúdo</vt:lpstr>
      <vt:lpstr>Cidades Inteligentes</vt:lpstr>
      <vt:lpstr>PowerPoint Presentation</vt:lpstr>
      <vt:lpstr>Conceitos Relacionados</vt:lpstr>
      <vt:lpstr>Do que é feita uma Cidade Inteligente?</vt:lpstr>
      <vt:lpstr>Uma visão em camadas </vt:lpstr>
      <vt:lpstr>PowerPoint Presentation</vt:lpstr>
      <vt:lpstr>Aplicações</vt:lpstr>
      <vt:lpstr>Smart Transportation</vt:lpstr>
      <vt:lpstr>Smart Government</vt:lpstr>
      <vt:lpstr>Smart Health</vt:lpstr>
      <vt:lpstr>Disaster  Management</vt:lpstr>
      <vt:lpstr>Smart Sustainability</vt:lpstr>
      <vt:lpstr>PowerPoint Presentation</vt:lpstr>
      <vt:lpstr>COLETA DE LIXO</vt:lpstr>
      <vt:lpstr>Smart Education</vt:lpstr>
      <vt:lpstr>Smart Empreendedorismo</vt:lpstr>
      <vt:lpstr>Ranking das Cidades Inteligentes</vt:lpstr>
      <vt:lpstr>Como se faz uma Cidade Inteligente</vt:lpstr>
      <vt:lpstr>Fatores de Sucesso</vt:lpstr>
      <vt:lpstr>PowerPoint Presentation</vt:lpstr>
      <vt:lpstr>Tecnologias  </vt:lpstr>
      <vt:lpstr>Aquisição  de Dados</vt:lpstr>
      <vt:lpstr>Camada de Comunicação de Redes</vt:lpstr>
      <vt:lpstr>PowerPoint Presentation</vt:lpstr>
      <vt:lpstr>PowerPoint Presentation</vt:lpstr>
      <vt:lpstr>PowerPoint Presentation</vt:lpstr>
      <vt:lpstr>AIoT</vt:lpstr>
      <vt:lpstr>Edge Computing</vt:lpstr>
      <vt:lpstr>Dispositivos de Edge Computing</vt:lpstr>
      <vt:lpstr>Sistemas de Localização</vt:lpstr>
      <vt:lpstr>Sistemas Cientes de Contexto</vt:lpstr>
      <vt:lpstr>Armazenamento de Dados</vt:lpstr>
      <vt:lpstr>Conhecimento</vt:lpstr>
      <vt:lpstr>Visualização de Dados</vt:lpstr>
      <vt:lpstr>Desafios e Problemas</vt:lpstr>
      <vt:lpstr>Como proteger milhões de dispositivos?</vt:lpstr>
      <vt:lpstr>Visão Crítica</vt:lpstr>
      <vt:lpstr>PowerPoint Presentation</vt:lpstr>
      <vt:lpstr>Privacidade</vt:lpstr>
      <vt:lpstr>PowerPoint Presentation</vt:lpstr>
      <vt:lpstr>PowerPoint Presentation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</dc:title>
  <dc:creator/>
  <cp:lastModifiedBy>Carlos Alvaro de Macedo S. Quintella</cp:lastModifiedBy>
  <cp:revision>1340</cp:revision>
  <dcterms:created xsi:type="dcterms:W3CDTF">2022-10-22T16:53:59Z</dcterms:created>
  <dcterms:modified xsi:type="dcterms:W3CDTF">2024-08-24T13:52:30Z</dcterms:modified>
</cp:coreProperties>
</file>